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741" r:id="rId1"/>
  </p:sldMasterIdLst>
  <p:notesMasterIdLst>
    <p:notesMasterId r:id="rId24"/>
  </p:notesMasterIdLst>
  <p:sldIdLst>
    <p:sldId id="256" r:id="rId2"/>
    <p:sldId id="714" r:id="rId3"/>
    <p:sldId id="674" r:id="rId4"/>
    <p:sldId id="716" r:id="rId5"/>
    <p:sldId id="715" r:id="rId6"/>
    <p:sldId id="717" r:id="rId7"/>
    <p:sldId id="713" r:id="rId8"/>
    <p:sldId id="712" r:id="rId9"/>
    <p:sldId id="718" r:id="rId10"/>
    <p:sldId id="676" r:id="rId11"/>
    <p:sldId id="719" r:id="rId12"/>
    <p:sldId id="720" r:id="rId13"/>
    <p:sldId id="721" r:id="rId14"/>
    <p:sldId id="722" r:id="rId15"/>
    <p:sldId id="723" r:id="rId16"/>
    <p:sldId id="724" r:id="rId17"/>
    <p:sldId id="725" r:id="rId18"/>
    <p:sldId id="726" r:id="rId19"/>
    <p:sldId id="727" r:id="rId20"/>
    <p:sldId id="728" r:id="rId21"/>
    <p:sldId id="729" r:id="rId22"/>
    <p:sldId id="30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A8346-09F0-4301-B585-28E9403048AB}" v="218" dt="2023-11-21T11:40:02.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1" autoAdjust="0"/>
    <p:restoredTop sz="93447" autoAdjust="0"/>
  </p:normalViewPr>
  <p:slideViewPr>
    <p:cSldViewPr snapToGrid="0">
      <p:cViewPr varScale="1">
        <p:scale>
          <a:sx n="77" d="100"/>
          <a:sy n="77" d="100"/>
        </p:scale>
        <p:origin x="802" y="62"/>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14-11-2025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3</a:t>
            </a:fld>
            <a:endParaRPr lang="en-IN" dirty="0"/>
          </a:p>
        </p:txBody>
      </p:sp>
    </p:spTree>
    <p:extLst>
      <p:ext uri="{BB962C8B-B14F-4D97-AF65-F5344CB8AC3E}">
        <p14:creationId xmlns:p14="http://schemas.microsoft.com/office/powerpoint/2010/main" val="2605991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10</a:t>
            </a:fld>
            <a:endParaRPr lang="en-IN" dirty="0"/>
          </a:p>
        </p:txBody>
      </p:sp>
    </p:spTree>
    <p:extLst>
      <p:ext uri="{BB962C8B-B14F-4D97-AF65-F5344CB8AC3E}">
        <p14:creationId xmlns:p14="http://schemas.microsoft.com/office/powerpoint/2010/main" val="1797883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2397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2901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67219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9731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363100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690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7293370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0130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3789614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031244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3684398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85576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3453324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16532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634955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4010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1811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7301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593459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67427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11/14/2025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pic>
        <p:nvPicPr>
          <p:cNvPr id="8" name="Picture 4" descr="Top Ranked Data Science Institute, Classroom Plus Online Training | Boston  Institute of Analytics">
            <a:extLst>
              <a:ext uri="{FF2B5EF4-FFF2-40B4-BE49-F238E27FC236}">
                <a16:creationId xmlns:a16="http://schemas.microsoft.com/office/drawing/2014/main" id="{08BC2DC8-8E88-852C-E78F-5B37FF892495}"/>
              </a:ext>
            </a:extLst>
          </p:cNvPr>
          <p:cNvPicPr>
            <a:picLocks noChangeAspect="1" noChangeArrowheads="1"/>
          </p:cNvPicPr>
          <p:nvPr userDrawn="1"/>
        </p:nvPicPr>
        <p:blipFill rotWithShape="1">
          <a:blip r:embed="rId33"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0FFBED7-C3FE-1E8E-F491-21E0E32867FF}"/>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401140327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662" r:id="rId21"/>
    <p:sldLayoutId id="2147483672" r:id="rId22"/>
    <p:sldLayoutId id="2147483673" r:id="rId23"/>
    <p:sldLayoutId id="2147483677" r:id="rId24"/>
    <p:sldLayoutId id="2147483676" r:id="rId25"/>
    <p:sldLayoutId id="2147483663" r:id="rId26"/>
    <p:sldLayoutId id="2147483664" r:id="rId27"/>
    <p:sldLayoutId id="2147483665" r:id="rId28"/>
    <p:sldLayoutId id="2147483666" r:id="rId29"/>
    <p:sldLayoutId id="2147483668" r:id="rId30"/>
    <p:sldLayoutId id="2147483670" r:id="rId3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localhost:8888/notebooks/Downloads/Final%20Capstone%20Project%20-%20Predicting%20Movie%20Success%20.ipynb?#-Step-8-|-Model-Building"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IN" sz="4400" dirty="0"/>
            </a:br>
            <a:endParaRPr lang="en-US" sz="4400" b="1" dirty="0">
              <a:latin typeface="Calibri" panose="020F0502020204030204" pitchFamily="34" charset="0"/>
            </a:endParaRPr>
          </a:p>
        </p:txBody>
      </p:sp>
      <p:sp>
        <p:nvSpPr>
          <p:cNvPr id="3" name="Rectangle 1">
            <a:extLst>
              <a:ext uri="{FF2B5EF4-FFF2-40B4-BE49-F238E27FC236}">
                <a16:creationId xmlns:a16="http://schemas.microsoft.com/office/drawing/2014/main" id="{9438269A-F618-6B31-8B8A-7EE60165AE3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1F2937"/>
                </a:solidFill>
                <a:effectLst/>
                <a:latin typeface="Figtree"/>
              </a:rPr>
              <a:t>Selected Project: Predicting Movie Success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45D5F20-517A-9F35-7B68-2655AEFA6CD9}"/>
              </a:ext>
            </a:extLst>
          </p:cNvPr>
          <p:cNvSpPr txBox="1"/>
          <p:nvPr/>
        </p:nvSpPr>
        <p:spPr>
          <a:xfrm>
            <a:off x="1739348" y="3189670"/>
            <a:ext cx="9392477" cy="984885"/>
          </a:xfrm>
          <a:prstGeom prst="rect">
            <a:avLst/>
          </a:prstGeom>
          <a:noFill/>
        </p:spPr>
        <p:txBody>
          <a:bodyPr wrap="square">
            <a:spAutoFit/>
          </a:bodyPr>
          <a:lstStyle/>
          <a:p>
            <a:pPr algn="ctr"/>
            <a:r>
              <a:rPr lang="en-IN" sz="4000" b="1" dirty="0">
                <a:solidFill>
                  <a:schemeClr val="accent5">
                    <a:lumMod val="20000"/>
                    <a:lumOff val="80000"/>
                  </a:schemeClr>
                </a:solidFill>
              </a:rPr>
              <a:t>Predicting Movie Success</a:t>
            </a:r>
          </a:p>
          <a:p>
            <a:endParaRPr lang="en-IN" dirty="0"/>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178904" y="203201"/>
            <a:ext cx="9095098" cy="700915"/>
          </a:xfrm>
        </p:spPr>
        <p:txBody>
          <a:bodyPr>
            <a:normAutofit/>
          </a:bodyPr>
          <a:lstStyle/>
          <a:p>
            <a:r>
              <a:rPr lang="en-IN" dirty="0">
                <a:solidFill>
                  <a:schemeClr val="tx1"/>
                </a:solidFill>
              </a:rPr>
              <a:t> </a:t>
            </a:r>
            <a:r>
              <a:rPr lang="en-US" dirty="0">
                <a:solidFill>
                  <a:prstClr val="black"/>
                </a:solidFill>
                <a:latin typeface="Rockwell" panose="02060603020205020403" pitchFamily="18" charset="0"/>
              </a:rPr>
              <a:t> DISTRIBUTION OF </a:t>
            </a:r>
            <a:r>
              <a:rPr lang="en-IN" dirty="0">
                <a:solidFill>
                  <a:schemeClr val="tx1"/>
                </a:solidFill>
              </a:rPr>
              <a:t>Categorical Features</a:t>
            </a:r>
            <a:endParaRPr lang="en-US" dirty="0">
              <a:solidFill>
                <a:schemeClr val="tx1"/>
              </a:solidFill>
            </a:endParaRPr>
          </a:p>
        </p:txBody>
      </p:sp>
      <p:sp>
        <p:nvSpPr>
          <p:cNvPr id="10" name="Content Placeholder 9">
            <a:extLst>
              <a:ext uri="{FF2B5EF4-FFF2-40B4-BE49-F238E27FC236}">
                <a16:creationId xmlns:a16="http://schemas.microsoft.com/office/drawing/2014/main" id="{E13B8701-BDF8-0FC1-3081-C1E9A3E2E45B}"/>
              </a:ext>
            </a:extLst>
          </p:cNvPr>
          <p:cNvSpPr>
            <a:spLocks noGrp="1"/>
          </p:cNvSpPr>
          <p:nvPr>
            <p:ph idx="1"/>
          </p:nvPr>
        </p:nvSpPr>
        <p:spPr>
          <a:xfrm>
            <a:off x="677334" y="993913"/>
            <a:ext cx="4790405" cy="4194313"/>
          </a:xfrm>
        </p:spPr>
        <p:txBody>
          <a:bodyPr>
            <a:normAutofit/>
          </a:bodyPr>
          <a:lstStyle/>
          <a:p>
            <a:r>
              <a:rPr lang="en-US" dirty="0"/>
              <a:t>The </a:t>
            </a:r>
            <a:r>
              <a:rPr lang="en-US" b="1" dirty="0"/>
              <a:t>distribution of categorical variables</a:t>
            </a:r>
            <a:r>
              <a:rPr lang="en-US" dirty="0"/>
              <a:t> helps us understand how different categories (like </a:t>
            </a:r>
            <a:r>
              <a:rPr lang="en-US" i="1" dirty="0"/>
              <a:t>Genre</a:t>
            </a:r>
            <a:r>
              <a:rPr lang="en-US" dirty="0"/>
              <a:t>, </a:t>
            </a:r>
            <a:r>
              <a:rPr lang="en-US" i="1" dirty="0"/>
              <a:t>Language</a:t>
            </a:r>
            <a:r>
              <a:rPr lang="en-US" dirty="0"/>
              <a:t>, </a:t>
            </a:r>
            <a:r>
              <a:rPr lang="en-US" i="1" dirty="0"/>
              <a:t>Country</a:t>
            </a:r>
            <a:r>
              <a:rPr lang="en-US" dirty="0"/>
              <a:t>, or </a:t>
            </a:r>
            <a:r>
              <a:rPr lang="en-US" i="1" dirty="0"/>
              <a:t>Rating</a:t>
            </a:r>
            <a:r>
              <a:rPr lang="en-US" dirty="0"/>
              <a:t>) are spread across the dataset.</a:t>
            </a:r>
          </a:p>
          <a:p>
            <a:r>
              <a:rPr lang="en-US" dirty="0"/>
              <a:t>It shows </a:t>
            </a:r>
            <a:r>
              <a:rPr lang="en-US" b="1" dirty="0"/>
              <a:t>which categories are most frequent or dominant</a:t>
            </a:r>
            <a:r>
              <a:rPr lang="en-US" dirty="0"/>
              <a:t>, revealing patterns such as the most common movie genres or languages.</a:t>
            </a:r>
          </a:p>
          <a:p>
            <a:r>
              <a:rPr lang="en-US" dirty="0"/>
              <a:t>By analyzing these distributions using </a:t>
            </a:r>
            <a:r>
              <a:rPr lang="en-US" b="1" dirty="0"/>
              <a:t>bar charts or count plots</a:t>
            </a:r>
            <a:r>
              <a:rPr lang="en-US" dirty="0"/>
              <a:t>, we can identify trends that may influence </a:t>
            </a:r>
            <a:r>
              <a:rPr lang="en-US" b="1" dirty="0"/>
              <a:t>movie success levels</a:t>
            </a:r>
            <a:r>
              <a:rPr lang="en-US" dirty="0"/>
              <a:t> — for example, which genres often result in </a:t>
            </a:r>
            <a:r>
              <a:rPr lang="en-US" i="1" dirty="0"/>
              <a:t>Hit</a:t>
            </a:r>
            <a:r>
              <a:rPr lang="en-US" dirty="0"/>
              <a:t> or </a:t>
            </a:r>
            <a:r>
              <a:rPr lang="en-US" i="1" dirty="0"/>
              <a:t>Flop</a:t>
            </a:r>
            <a:r>
              <a:rPr lang="en-US" dirty="0"/>
              <a:t> movies.</a:t>
            </a:r>
          </a:p>
          <a:p>
            <a:endParaRPr lang="en-IN" dirty="0"/>
          </a:p>
        </p:txBody>
      </p:sp>
      <p:pic>
        <p:nvPicPr>
          <p:cNvPr id="14" name="Picture 13" descr="A graph with different colored bars&#10;&#10;AI-generated content may be incorrect.">
            <a:extLst>
              <a:ext uri="{FF2B5EF4-FFF2-40B4-BE49-F238E27FC236}">
                <a16:creationId xmlns:a16="http://schemas.microsoft.com/office/drawing/2014/main" id="{B06DFBCB-9470-9E77-4B7E-1B130FB99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739" y="3737519"/>
            <a:ext cx="3854909" cy="2712713"/>
          </a:xfrm>
          <a:prstGeom prst="rect">
            <a:avLst/>
          </a:prstGeom>
        </p:spPr>
      </p:pic>
      <p:pic>
        <p:nvPicPr>
          <p:cNvPr id="16" name="Picture 15" descr="A graph with text on it&#10;&#10;AI-generated content may be incorrect.">
            <a:extLst>
              <a:ext uri="{FF2B5EF4-FFF2-40B4-BE49-F238E27FC236}">
                <a16:creationId xmlns:a16="http://schemas.microsoft.com/office/drawing/2014/main" id="{AECCFA08-FB35-1178-4F63-44E79AFC3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9284" y="1215657"/>
            <a:ext cx="2847551" cy="2064053"/>
          </a:xfrm>
          <a:prstGeom prst="rect">
            <a:avLst/>
          </a:prstGeom>
        </p:spPr>
      </p:pic>
      <p:pic>
        <p:nvPicPr>
          <p:cNvPr id="18" name="Picture 17" descr="A graph with different colored squares&#10;&#10;AI-generated content may be incorrect.">
            <a:extLst>
              <a:ext uri="{FF2B5EF4-FFF2-40B4-BE49-F238E27FC236}">
                <a16:creationId xmlns:a16="http://schemas.microsoft.com/office/drawing/2014/main" id="{E6980F83-AA7C-4F08-5D50-A239B61FE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7287" y="3429000"/>
            <a:ext cx="3339548" cy="3225799"/>
          </a:xfrm>
          <a:prstGeom prst="rect">
            <a:avLst/>
          </a:prstGeom>
        </p:spPr>
      </p:pic>
      <p:pic>
        <p:nvPicPr>
          <p:cNvPr id="22" name="Picture 21" descr="A graph with different colored bars&#10;&#10;AI-generated content may be incorrect.">
            <a:extLst>
              <a:ext uri="{FF2B5EF4-FFF2-40B4-BE49-F238E27FC236}">
                <a16:creationId xmlns:a16="http://schemas.microsoft.com/office/drawing/2014/main" id="{76309100-B8CD-472A-1D27-0EC2D077B9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5304" y="1391478"/>
            <a:ext cx="3433980" cy="2146122"/>
          </a:xfrm>
          <a:prstGeom prst="rect">
            <a:avLst/>
          </a:prstGeom>
        </p:spPr>
      </p:pic>
      <p:sp>
        <p:nvSpPr>
          <p:cNvPr id="23" name="TextBox 22">
            <a:extLst>
              <a:ext uri="{FF2B5EF4-FFF2-40B4-BE49-F238E27FC236}">
                <a16:creationId xmlns:a16="http://schemas.microsoft.com/office/drawing/2014/main" id="{4B0CC89E-05E5-0AF7-4535-1A446BABCF80}"/>
              </a:ext>
            </a:extLst>
          </p:cNvPr>
          <p:cNvSpPr txBox="1"/>
          <p:nvPr/>
        </p:nvSpPr>
        <p:spPr>
          <a:xfrm>
            <a:off x="489709" y="5128591"/>
            <a:ext cx="4400343" cy="1107996"/>
          </a:xfrm>
          <a:prstGeom prst="rect">
            <a:avLst/>
          </a:prstGeom>
          <a:noFill/>
        </p:spPr>
        <p:txBody>
          <a:bodyPr wrap="square" rtlCol="0">
            <a:spAutoFit/>
          </a:bodyPr>
          <a:lstStyle/>
          <a:p>
            <a:pPr lvl="0" defTabSz="914400" eaLnBrk="0" fontAlgn="base" hangingPunct="0">
              <a:spcBef>
                <a:spcPct val="0"/>
              </a:spcBef>
              <a:spcAft>
                <a:spcPct val="0"/>
              </a:spcAft>
              <a:buFontTx/>
              <a:buChar char="•"/>
            </a:pPr>
            <a:r>
              <a:rPr lang="en-IN" b="1" dirty="0"/>
              <a:t>Summary : </a:t>
            </a:r>
          </a:p>
          <a:p>
            <a:pPr lvl="0" defTabSz="914400" eaLnBrk="0" fontAlgn="base" hangingPunct="0">
              <a:spcBef>
                <a:spcPct val="0"/>
              </a:spcBef>
              <a:spcAft>
                <a:spcPct val="0"/>
              </a:spcAft>
              <a:buFontTx/>
              <a:buChar char="•"/>
            </a:pPr>
            <a:r>
              <a:rPr lang="en-US" altLang="en-US" sz="1600" dirty="0">
                <a:solidFill>
                  <a:srgbClr val="000000"/>
                </a:solidFill>
                <a:latin typeface="Rockwell" panose="02060603020205020403" pitchFamily="18" charset="0"/>
              </a:rPr>
              <a:t>Higher Impact : Genre, Rating</a:t>
            </a:r>
          </a:p>
          <a:p>
            <a:pPr lvl="0" defTabSz="914400" eaLnBrk="0" fontAlgn="base" hangingPunct="0">
              <a:spcBef>
                <a:spcPct val="0"/>
              </a:spcBef>
              <a:spcAft>
                <a:spcPct val="0"/>
              </a:spcAft>
              <a:buFontTx/>
              <a:buChar char="•"/>
            </a:pPr>
            <a:r>
              <a:rPr lang="en-US" altLang="en-US" sz="1600" dirty="0">
                <a:solidFill>
                  <a:srgbClr val="000000"/>
                </a:solidFill>
                <a:latin typeface="Rockwell" panose="02060603020205020403" pitchFamily="18" charset="0"/>
              </a:rPr>
              <a:t>Moderate Impact on Target : Country</a:t>
            </a:r>
          </a:p>
          <a:p>
            <a:pPr lvl="0" defTabSz="914400" eaLnBrk="0" fontAlgn="base" hangingPunct="0">
              <a:spcBef>
                <a:spcPct val="0"/>
              </a:spcBef>
              <a:spcAft>
                <a:spcPct val="0"/>
              </a:spcAft>
              <a:buFontTx/>
              <a:buChar char="•"/>
            </a:pPr>
            <a:r>
              <a:rPr lang="en-US" altLang="en-US" sz="1600" dirty="0">
                <a:solidFill>
                  <a:srgbClr val="000000"/>
                </a:solidFill>
                <a:latin typeface="Rockwell" panose="02060603020205020403" pitchFamily="18" charset="0"/>
              </a:rPr>
              <a:t>Lower Impact on Target: Language </a:t>
            </a:r>
            <a:endParaRPr lang="en-IN" sz="1600" dirty="0"/>
          </a:p>
        </p:txBody>
      </p:sp>
    </p:spTree>
    <p:extLst>
      <p:ext uri="{BB962C8B-B14F-4D97-AF65-F5344CB8AC3E}">
        <p14:creationId xmlns:p14="http://schemas.microsoft.com/office/powerpoint/2010/main" val="2845992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FE99D3-68D4-9CED-76DF-41BB94123E0F}"/>
              </a:ext>
            </a:extLst>
          </p:cNvPr>
          <p:cNvSpPr txBox="1"/>
          <p:nvPr/>
        </p:nvSpPr>
        <p:spPr>
          <a:xfrm>
            <a:off x="178905" y="596348"/>
            <a:ext cx="5218044" cy="523220"/>
          </a:xfrm>
          <a:prstGeom prst="rect">
            <a:avLst/>
          </a:prstGeom>
          <a:noFill/>
        </p:spPr>
        <p:txBody>
          <a:bodyPr wrap="square" rtlCol="0">
            <a:spAutoFit/>
          </a:bodyPr>
          <a:lstStyle/>
          <a:p>
            <a:pPr algn="ctr"/>
            <a:r>
              <a:rPr lang="en-IN" sz="2800" dirty="0"/>
              <a:t>Numerical Features Vs Target </a:t>
            </a:r>
          </a:p>
        </p:txBody>
      </p:sp>
      <p:sp>
        <p:nvSpPr>
          <p:cNvPr id="3" name="TextBox 2">
            <a:extLst>
              <a:ext uri="{FF2B5EF4-FFF2-40B4-BE49-F238E27FC236}">
                <a16:creationId xmlns:a16="http://schemas.microsoft.com/office/drawing/2014/main" id="{7BFFCB68-4786-DC3E-8E9E-CB7AB1CFE08C}"/>
              </a:ext>
            </a:extLst>
          </p:cNvPr>
          <p:cNvSpPr txBox="1"/>
          <p:nvPr/>
        </p:nvSpPr>
        <p:spPr>
          <a:xfrm>
            <a:off x="178904" y="1530625"/>
            <a:ext cx="5506280" cy="3416320"/>
          </a:xfrm>
          <a:prstGeom prst="rect">
            <a:avLst/>
          </a:prstGeom>
          <a:noFill/>
        </p:spPr>
        <p:txBody>
          <a:bodyPr wrap="square" rtlCol="0">
            <a:spAutoFit/>
          </a:bodyPr>
          <a:lstStyle/>
          <a:p>
            <a:r>
              <a:rPr lang="en-US" dirty="0"/>
              <a:t>I am going to visualize each numerical feature against the target </a:t>
            </a:r>
            <a:r>
              <a:rPr lang="en-US" b="1" dirty="0"/>
              <a:t>(Classify – Flop, Average, Hit)</a:t>
            </a:r>
            <a:r>
              <a:rPr lang="en-US" dirty="0"/>
              <a:t> using two types of charts:</a:t>
            </a:r>
          </a:p>
          <a:p>
            <a:endParaRPr lang="en-US" dirty="0"/>
          </a:p>
          <a:p>
            <a:r>
              <a:rPr lang="en-US" b="1" dirty="0"/>
              <a:t>Bar plots</a:t>
            </a:r>
            <a:r>
              <a:rPr lang="en-US" dirty="0"/>
              <a:t> – showing the average value of each numeric feature (Budget, Gross, Duration, IMDb Score, Number of Critic Reviews, Number of User Reviews) for each target class.</a:t>
            </a:r>
          </a:p>
          <a:p>
            <a:endParaRPr lang="en-US" dirty="0"/>
          </a:p>
          <a:p>
            <a:r>
              <a:rPr lang="en-US" b="1" dirty="0"/>
              <a:t>KDE plots</a:t>
            </a:r>
            <a:r>
              <a:rPr lang="en-US" dirty="0"/>
              <a:t> – displaying the distribution of each numeric feature across the target categories.</a:t>
            </a:r>
          </a:p>
          <a:p>
            <a:endParaRPr lang="en-IN" dirty="0"/>
          </a:p>
        </p:txBody>
      </p:sp>
      <p:pic>
        <p:nvPicPr>
          <p:cNvPr id="5" name="Picture 4" descr="A graph showing a rating and movie class&#10;&#10;AI-generated content may be incorrect.">
            <a:extLst>
              <a:ext uri="{FF2B5EF4-FFF2-40B4-BE49-F238E27FC236}">
                <a16:creationId xmlns:a16="http://schemas.microsoft.com/office/drawing/2014/main" id="{79C09BD0-D6F3-FED2-9DA6-F89456207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7619" y="266687"/>
            <a:ext cx="3407835" cy="2337365"/>
          </a:xfrm>
          <a:prstGeom prst="rect">
            <a:avLst/>
          </a:prstGeom>
        </p:spPr>
      </p:pic>
      <p:pic>
        <p:nvPicPr>
          <p:cNvPr id="7" name="Picture 6" descr="A graph with a number of bars&#10;&#10;AI-generated content may be incorrect.">
            <a:extLst>
              <a:ext uri="{FF2B5EF4-FFF2-40B4-BE49-F238E27FC236}">
                <a16:creationId xmlns:a16="http://schemas.microsoft.com/office/drawing/2014/main" id="{52422D1C-20E0-9EAC-B009-435C01C69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0704" y="266687"/>
            <a:ext cx="3112391" cy="2527875"/>
          </a:xfrm>
          <a:prstGeom prst="rect">
            <a:avLst/>
          </a:prstGeom>
        </p:spPr>
      </p:pic>
      <p:pic>
        <p:nvPicPr>
          <p:cNvPr id="9" name="Picture 8" descr="A graph with text on it&#10;&#10;AI-generated content may be incorrect.">
            <a:extLst>
              <a:ext uri="{FF2B5EF4-FFF2-40B4-BE49-F238E27FC236}">
                <a16:creationId xmlns:a16="http://schemas.microsoft.com/office/drawing/2014/main" id="{3D159BA2-C6BD-5645-31A6-C9F70C610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8772" y="2880148"/>
            <a:ext cx="3485527" cy="2869809"/>
          </a:xfrm>
          <a:prstGeom prst="rect">
            <a:avLst/>
          </a:prstGeom>
        </p:spPr>
      </p:pic>
      <p:pic>
        <p:nvPicPr>
          <p:cNvPr id="11" name="Picture 10" descr="A graph with a bar and a line&#10;&#10;AI-generated content may be incorrect.">
            <a:extLst>
              <a:ext uri="{FF2B5EF4-FFF2-40B4-BE49-F238E27FC236}">
                <a16:creationId xmlns:a16="http://schemas.microsoft.com/office/drawing/2014/main" id="{AAEACA3A-E242-1135-5666-0E9F949841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3574" y="3117805"/>
            <a:ext cx="2879034" cy="2632153"/>
          </a:xfrm>
          <a:prstGeom prst="rect">
            <a:avLst/>
          </a:prstGeom>
        </p:spPr>
      </p:pic>
      <p:sp>
        <p:nvSpPr>
          <p:cNvPr id="12" name="TextBox 11">
            <a:extLst>
              <a:ext uri="{FF2B5EF4-FFF2-40B4-BE49-F238E27FC236}">
                <a16:creationId xmlns:a16="http://schemas.microsoft.com/office/drawing/2014/main" id="{A8E6B852-D001-A96B-EBA7-6B8BA9A8D643}"/>
              </a:ext>
            </a:extLst>
          </p:cNvPr>
          <p:cNvSpPr txBox="1"/>
          <p:nvPr/>
        </p:nvSpPr>
        <p:spPr>
          <a:xfrm>
            <a:off x="318053" y="4946945"/>
            <a:ext cx="4552122" cy="1723549"/>
          </a:xfrm>
          <a:prstGeom prst="rect">
            <a:avLst/>
          </a:prstGeom>
          <a:noFill/>
        </p:spPr>
        <p:txBody>
          <a:bodyPr wrap="square" rtlCol="0">
            <a:spAutoFit/>
          </a:bodyPr>
          <a:lstStyle/>
          <a:p>
            <a:r>
              <a:rPr lang="en-IN" b="1" dirty="0"/>
              <a:t>Summary</a:t>
            </a:r>
            <a:r>
              <a:rPr lang="en-IN" dirty="0"/>
              <a:t> :</a:t>
            </a:r>
          </a:p>
          <a:p>
            <a:endParaRPr lang="en-IN" dirty="0"/>
          </a:p>
          <a:p>
            <a:pPr lvl="0" defTabSz="914400" eaLnBrk="0" fontAlgn="base" hangingPunct="0">
              <a:spcBef>
                <a:spcPct val="0"/>
              </a:spcBef>
              <a:spcAft>
                <a:spcPct val="0"/>
              </a:spcAft>
              <a:buFontTx/>
              <a:buChar char="•"/>
            </a:pPr>
            <a:r>
              <a:rPr lang="en-US" altLang="en-US" sz="1400" dirty="0">
                <a:solidFill>
                  <a:srgbClr val="000000"/>
                </a:solidFill>
                <a:latin typeface="Rockwell" panose="02060603020205020403" pitchFamily="18" charset="0"/>
              </a:rPr>
              <a:t>Higher Impact : Rating vs movie class, genre vs movie class</a:t>
            </a:r>
          </a:p>
          <a:p>
            <a:pPr lvl="0" defTabSz="914400" eaLnBrk="0" fontAlgn="base" hangingPunct="0">
              <a:spcBef>
                <a:spcPct val="0"/>
              </a:spcBef>
              <a:spcAft>
                <a:spcPct val="0"/>
              </a:spcAft>
              <a:buFontTx/>
              <a:buChar char="•"/>
            </a:pPr>
            <a:r>
              <a:rPr lang="en-US" altLang="en-US" sz="1400" dirty="0">
                <a:solidFill>
                  <a:srgbClr val="000000"/>
                </a:solidFill>
                <a:latin typeface="Rockwell" panose="02060603020205020403" pitchFamily="18" charset="0"/>
              </a:rPr>
              <a:t>Moderate Impact on Target : country vs movie class</a:t>
            </a:r>
          </a:p>
          <a:p>
            <a:pPr lvl="0" defTabSz="914400" eaLnBrk="0" fontAlgn="base" hangingPunct="0">
              <a:spcBef>
                <a:spcPct val="0"/>
              </a:spcBef>
              <a:spcAft>
                <a:spcPct val="0"/>
              </a:spcAft>
              <a:buFontTx/>
              <a:buChar char="•"/>
            </a:pPr>
            <a:r>
              <a:rPr lang="en-US" altLang="en-US" sz="1400" dirty="0">
                <a:solidFill>
                  <a:srgbClr val="000000"/>
                </a:solidFill>
                <a:latin typeface="Rockwell" panose="02060603020205020403" pitchFamily="18" charset="0"/>
              </a:rPr>
              <a:t>Lower Impact on Target: </a:t>
            </a:r>
            <a:r>
              <a:rPr lang="en-IN" sz="1400" dirty="0"/>
              <a:t> Language vs movie class </a:t>
            </a:r>
          </a:p>
          <a:p>
            <a:pPr lvl="0" defTabSz="914400" eaLnBrk="0" fontAlgn="base" hangingPunct="0">
              <a:spcBef>
                <a:spcPct val="0"/>
              </a:spcBef>
              <a:spcAft>
                <a:spcPct val="0"/>
              </a:spcAft>
            </a:pPr>
            <a:endParaRPr lang="en-IN" sz="1400" dirty="0"/>
          </a:p>
        </p:txBody>
      </p:sp>
    </p:spTree>
    <p:extLst>
      <p:ext uri="{BB962C8B-B14F-4D97-AF65-F5344CB8AC3E}">
        <p14:creationId xmlns:p14="http://schemas.microsoft.com/office/powerpoint/2010/main" val="3008295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922CEE-88B4-3546-492F-5A58CD108462}"/>
              </a:ext>
            </a:extLst>
          </p:cNvPr>
          <p:cNvSpPr txBox="1"/>
          <p:nvPr/>
        </p:nvSpPr>
        <p:spPr>
          <a:xfrm>
            <a:off x="184731" y="3289855"/>
            <a:ext cx="7647304" cy="3077766"/>
          </a:xfrm>
          <a:prstGeom prst="rect">
            <a:avLst/>
          </a:prstGeom>
          <a:noFill/>
        </p:spPr>
        <p:txBody>
          <a:bodyPr wrap="square" rtlCol="0">
            <a:spAutoFit/>
          </a:bodyPr>
          <a:lstStyle/>
          <a:p>
            <a:r>
              <a:rPr lang="en-US" sz="1600" b="1" dirty="0"/>
              <a:t>Higher Impact on Target:</a:t>
            </a:r>
            <a:endParaRPr lang="en-US" sz="1600" dirty="0"/>
          </a:p>
          <a:p>
            <a:r>
              <a:rPr lang="en-US" sz="1600" b="1" dirty="0"/>
              <a:t>Genre:</a:t>
            </a:r>
            <a:r>
              <a:rPr lang="en-US" sz="1600" dirty="0"/>
              <a:t> Drama and Adventure have more </a:t>
            </a:r>
            <a:r>
              <a:rPr lang="en-US" sz="1600" i="1" dirty="0"/>
              <a:t>Hits</a:t>
            </a:r>
            <a:r>
              <a:rPr lang="en-US" sz="1600" dirty="0"/>
              <a:t>; Action and Horror see more </a:t>
            </a:r>
            <a:r>
              <a:rPr lang="en-US" sz="1600" i="1" dirty="0"/>
              <a:t>Flops</a:t>
            </a:r>
            <a:r>
              <a:rPr lang="en-US" sz="1600" dirty="0"/>
              <a:t>.</a:t>
            </a:r>
          </a:p>
          <a:p>
            <a:endParaRPr lang="en-US" sz="1600" dirty="0"/>
          </a:p>
          <a:p>
            <a:r>
              <a:rPr lang="en-US" sz="1600" b="1" dirty="0"/>
              <a:t>Language:</a:t>
            </a:r>
            <a:r>
              <a:rPr lang="en-US" sz="1600" dirty="0"/>
              <a:t> English and Hindi movies perform better; wider audience reach increases success.</a:t>
            </a:r>
          </a:p>
          <a:p>
            <a:endParaRPr lang="en-US" sz="1600" dirty="0"/>
          </a:p>
          <a:p>
            <a:r>
              <a:rPr lang="en-US" sz="1600" b="1" dirty="0"/>
              <a:t>Moderate Impact on Target:</a:t>
            </a:r>
            <a:endParaRPr lang="en-US" sz="1600" dirty="0"/>
          </a:p>
          <a:p>
            <a:r>
              <a:rPr lang="en-US" sz="1600" b="1" dirty="0"/>
              <a:t>Country:</a:t>
            </a:r>
            <a:r>
              <a:rPr lang="en-US" sz="1600" dirty="0"/>
              <a:t> USA and India dominate; USA shows more </a:t>
            </a:r>
            <a:r>
              <a:rPr lang="en-US" sz="1600" i="1" dirty="0"/>
              <a:t>Hit</a:t>
            </a:r>
            <a:r>
              <a:rPr lang="en-US" sz="1600" dirty="0"/>
              <a:t> movies overall.</a:t>
            </a:r>
          </a:p>
          <a:p>
            <a:endParaRPr lang="en-US" sz="1600" dirty="0"/>
          </a:p>
          <a:p>
            <a:r>
              <a:rPr lang="en-US" sz="1600" b="1" dirty="0"/>
              <a:t>Lower Impact on Target:</a:t>
            </a:r>
            <a:endParaRPr lang="en-US" sz="1600" dirty="0"/>
          </a:p>
          <a:p>
            <a:r>
              <a:rPr lang="en-US" sz="1600" b="1" dirty="0"/>
              <a:t>Rating:</a:t>
            </a:r>
            <a:r>
              <a:rPr lang="en-US" sz="1600" dirty="0"/>
              <a:t> PG-13 and R movies perform slightly better; audience maturity has some influence</a:t>
            </a:r>
            <a:r>
              <a:rPr lang="en-US" dirty="0"/>
              <a:t>.</a:t>
            </a:r>
          </a:p>
        </p:txBody>
      </p:sp>
      <p:sp>
        <p:nvSpPr>
          <p:cNvPr id="11" name="Rectangle 5">
            <a:extLst>
              <a:ext uri="{FF2B5EF4-FFF2-40B4-BE49-F238E27FC236}">
                <a16:creationId xmlns:a16="http://schemas.microsoft.com/office/drawing/2014/main" id="{E24EB84A-5CA3-72A7-2008-245334624379}"/>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7ED1B22-7516-DDC9-CB04-DFBAEE4473C6}"/>
              </a:ext>
            </a:extLst>
          </p:cNvPr>
          <p:cNvPicPr>
            <a:picLocks noChangeAspect="1"/>
          </p:cNvPicPr>
          <p:nvPr/>
        </p:nvPicPr>
        <p:blipFill>
          <a:blip r:embed="rId2"/>
          <a:stretch>
            <a:fillRect/>
          </a:stretch>
        </p:blipFill>
        <p:spPr>
          <a:xfrm>
            <a:off x="8280692" y="403534"/>
            <a:ext cx="3844602" cy="2778974"/>
          </a:xfrm>
          <a:prstGeom prst="rect">
            <a:avLst/>
          </a:prstGeom>
        </p:spPr>
      </p:pic>
      <p:pic>
        <p:nvPicPr>
          <p:cNvPr id="8" name="Picture 7" descr="A graph of different colored squares&#10;&#10;AI-generated content may be incorrect.">
            <a:extLst>
              <a:ext uri="{FF2B5EF4-FFF2-40B4-BE49-F238E27FC236}">
                <a16:creationId xmlns:a16="http://schemas.microsoft.com/office/drawing/2014/main" id="{9F4E3992-B69B-7EDE-2E23-AD2E7971F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378" y="238124"/>
            <a:ext cx="3716447" cy="3025467"/>
          </a:xfrm>
          <a:prstGeom prst="rect">
            <a:avLst/>
          </a:prstGeom>
        </p:spPr>
      </p:pic>
      <p:pic>
        <p:nvPicPr>
          <p:cNvPr id="10" name="Picture 9" descr="A graph of a graph with a number of different colored bars&#10;&#10;AI-generated content may be incorrect.">
            <a:extLst>
              <a:ext uri="{FF2B5EF4-FFF2-40B4-BE49-F238E27FC236}">
                <a16:creationId xmlns:a16="http://schemas.microsoft.com/office/drawing/2014/main" id="{5ECE00C8-AE9B-0D09-9207-20D6CEA5B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7626" y="3675492"/>
            <a:ext cx="4069721" cy="3025467"/>
          </a:xfrm>
          <a:prstGeom prst="rect">
            <a:avLst/>
          </a:prstGeom>
        </p:spPr>
      </p:pic>
      <p:sp>
        <p:nvSpPr>
          <p:cNvPr id="14" name="TextBox 13">
            <a:extLst>
              <a:ext uri="{FF2B5EF4-FFF2-40B4-BE49-F238E27FC236}">
                <a16:creationId xmlns:a16="http://schemas.microsoft.com/office/drawing/2014/main" id="{F4B301A0-0531-E73C-EF37-44BE4B1F76CB}"/>
              </a:ext>
            </a:extLst>
          </p:cNvPr>
          <p:cNvSpPr txBox="1"/>
          <p:nvPr/>
        </p:nvSpPr>
        <p:spPr>
          <a:xfrm>
            <a:off x="327192" y="834887"/>
            <a:ext cx="4264686" cy="677108"/>
          </a:xfrm>
          <a:prstGeom prst="rect">
            <a:avLst/>
          </a:prstGeom>
          <a:noFill/>
        </p:spPr>
        <p:txBody>
          <a:bodyPr wrap="square" rtlCol="0">
            <a:spAutoFit/>
          </a:bodyPr>
          <a:lstStyle/>
          <a:p>
            <a:pPr algn="ctr"/>
            <a:r>
              <a:rPr lang="en-IN" sz="2000" b="1" dirty="0"/>
              <a:t>Categorical Features Vs Target</a:t>
            </a:r>
          </a:p>
          <a:p>
            <a:pPr algn="ctr"/>
            <a:endParaRPr lang="en-IN" dirty="0"/>
          </a:p>
        </p:txBody>
      </p:sp>
    </p:spTree>
    <p:extLst>
      <p:ext uri="{BB962C8B-B14F-4D97-AF65-F5344CB8AC3E}">
        <p14:creationId xmlns:p14="http://schemas.microsoft.com/office/powerpoint/2010/main" val="737423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E3DE55-7C08-190D-D598-3132CD1FFEFD}"/>
              </a:ext>
            </a:extLst>
          </p:cNvPr>
          <p:cNvSpPr txBox="1"/>
          <p:nvPr/>
        </p:nvSpPr>
        <p:spPr>
          <a:xfrm>
            <a:off x="367748" y="596347"/>
            <a:ext cx="5088835" cy="523220"/>
          </a:xfrm>
          <a:prstGeom prst="rect">
            <a:avLst/>
          </a:prstGeom>
          <a:noFill/>
        </p:spPr>
        <p:txBody>
          <a:bodyPr wrap="square" rtlCol="0">
            <a:spAutoFit/>
          </a:bodyPr>
          <a:lstStyle/>
          <a:p>
            <a:r>
              <a:rPr lang="en-IN" sz="2800" dirty="0"/>
              <a:t>Correlation &amp; Heatmap</a:t>
            </a:r>
            <a:endParaRPr lang="en-IN" dirty="0"/>
          </a:p>
        </p:txBody>
      </p:sp>
      <p:sp>
        <p:nvSpPr>
          <p:cNvPr id="3" name="TextBox 2">
            <a:extLst>
              <a:ext uri="{FF2B5EF4-FFF2-40B4-BE49-F238E27FC236}">
                <a16:creationId xmlns:a16="http://schemas.microsoft.com/office/drawing/2014/main" id="{52319829-C1B2-BC22-B2B5-A51E267F9724}"/>
              </a:ext>
            </a:extLst>
          </p:cNvPr>
          <p:cNvSpPr txBox="1"/>
          <p:nvPr/>
        </p:nvSpPr>
        <p:spPr>
          <a:xfrm>
            <a:off x="258418" y="1550504"/>
            <a:ext cx="4621695" cy="2308324"/>
          </a:xfrm>
          <a:prstGeom prst="rect">
            <a:avLst/>
          </a:prstGeom>
          <a:noFill/>
        </p:spPr>
        <p:txBody>
          <a:bodyPr wrap="square" rtlCol="0">
            <a:spAutoFit/>
          </a:bodyPr>
          <a:lstStyle/>
          <a:p>
            <a:r>
              <a:rPr lang="en-US" b="1" dirty="0"/>
              <a:t>High Positive Correlation on Target:</a:t>
            </a:r>
            <a:r>
              <a:rPr lang="en-US" dirty="0"/>
              <a:t> genre</a:t>
            </a:r>
          </a:p>
          <a:p>
            <a:endParaRPr lang="en-US" dirty="0"/>
          </a:p>
          <a:p>
            <a:r>
              <a:rPr lang="en-US" b="1" dirty="0"/>
              <a:t>Moderate Positive Correlation on Target:</a:t>
            </a:r>
          </a:p>
          <a:p>
            <a:r>
              <a:rPr lang="en-US" dirty="0"/>
              <a:t> language</a:t>
            </a:r>
          </a:p>
          <a:p>
            <a:endParaRPr lang="en-US" dirty="0"/>
          </a:p>
          <a:p>
            <a:r>
              <a:rPr lang="en-US" b="1" dirty="0"/>
              <a:t>Low Correlation on Target:</a:t>
            </a:r>
            <a:r>
              <a:rPr lang="en-US" dirty="0"/>
              <a:t> country.</a:t>
            </a:r>
          </a:p>
          <a:p>
            <a:endParaRPr lang="en-IN" dirty="0"/>
          </a:p>
        </p:txBody>
      </p:sp>
      <p:pic>
        <p:nvPicPr>
          <p:cNvPr id="8" name="Picture 7">
            <a:extLst>
              <a:ext uri="{FF2B5EF4-FFF2-40B4-BE49-F238E27FC236}">
                <a16:creationId xmlns:a16="http://schemas.microsoft.com/office/drawing/2014/main" id="{89DD8154-B96B-473D-B530-252BD6D90F63}"/>
              </a:ext>
            </a:extLst>
          </p:cNvPr>
          <p:cNvPicPr>
            <a:picLocks noChangeAspect="1"/>
          </p:cNvPicPr>
          <p:nvPr/>
        </p:nvPicPr>
        <p:blipFill>
          <a:blip r:embed="rId2"/>
          <a:stretch>
            <a:fillRect/>
          </a:stretch>
        </p:blipFill>
        <p:spPr>
          <a:xfrm>
            <a:off x="4880112" y="481426"/>
            <a:ext cx="6944139" cy="5164000"/>
          </a:xfrm>
          <a:prstGeom prst="rect">
            <a:avLst/>
          </a:prstGeom>
        </p:spPr>
      </p:pic>
    </p:spTree>
    <p:extLst>
      <p:ext uri="{BB962C8B-B14F-4D97-AF65-F5344CB8AC3E}">
        <p14:creationId xmlns:p14="http://schemas.microsoft.com/office/powerpoint/2010/main" val="3000398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50A5DA-DE3B-750E-7294-B0E3EC9AB9DE}"/>
              </a:ext>
            </a:extLst>
          </p:cNvPr>
          <p:cNvSpPr>
            <a:spLocks noGrp="1"/>
          </p:cNvSpPr>
          <p:nvPr>
            <p:ph idx="1"/>
          </p:nvPr>
        </p:nvSpPr>
        <p:spPr>
          <a:xfrm>
            <a:off x="677334" y="2160590"/>
            <a:ext cx="8596668" cy="2471046"/>
          </a:xfrm>
        </p:spPr>
        <p:txBody>
          <a:bodyPr>
            <a:normAutofit/>
          </a:bodyPr>
          <a:lstStyle/>
          <a:p>
            <a:r>
              <a:rPr lang="en-US" sz="2000" dirty="0"/>
              <a:t>All features in the dataset appear to be relevant based on our __EDA__.</a:t>
            </a:r>
          </a:p>
          <a:p>
            <a:r>
              <a:rPr lang="en-US" sz="2000" dirty="0"/>
              <a:t> No columns seem redundant or irrelevant. </a:t>
            </a:r>
          </a:p>
          <a:p>
            <a:r>
              <a:rPr lang="en-US" sz="2000" dirty="0"/>
              <a:t>Thus, we'll retain all features, ensuring no valuable information is lost,</a:t>
            </a:r>
          </a:p>
          <a:p>
            <a:r>
              <a:rPr lang="en-US" sz="2000" dirty="0"/>
              <a:t> especially given the dataset's small size</a:t>
            </a:r>
            <a:endParaRPr lang="en-IN" sz="2000" dirty="0"/>
          </a:p>
        </p:txBody>
      </p:sp>
      <p:sp>
        <p:nvSpPr>
          <p:cNvPr id="4" name="Title 3">
            <a:extLst>
              <a:ext uri="{FF2B5EF4-FFF2-40B4-BE49-F238E27FC236}">
                <a16:creationId xmlns:a16="http://schemas.microsoft.com/office/drawing/2014/main" id="{E23D254D-DEBF-9460-2986-02F3EDCE1E18}"/>
              </a:ext>
            </a:extLst>
          </p:cNvPr>
          <p:cNvSpPr txBox="1">
            <a:spLocks noGrp="1"/>
          </p:cNvSpPr>
          <p:nvPr>
            <p:ph type="title"/>
          </p:nvPr>
        </p:nvSpPr>
        <p:spPr>
          <a:xfrm>
            <a:off x="677863" y="609600"/>
            <a:ext cx="8596312" cy="584775"/>
          </a:xfrm>
          <a:prstGeom prst="rect">
            <a:avLst/>
          </a:prstGeom>
          <a:noFill/>
        </p:spPr>
        <p:txBody>
          <a:bodyPr wrap="square" rtlCol="0">
            <a:spAutoFit/>
          </a:bodyPr>
          <a:lstStyle/>
          <a:p>
            <a:pPr algn="ctr"/>
            <a:r>
              <a:rPr lang="en-US" sz="3200" b="1" dirty="0">
                <a:solidFill>
                  <a:schemeClr val="tx1"/>
                </a:solidFill>
                <a:latin typeface="Rockwell" panose="02060603020205020403" pitchFamily="18" charset="0"/>
              </a:rPr>
              <a:t>PREPROCESSSING</a:t>
            </a:r>
            <a:endParaRPr lang="en-IN" sz="3200" b="1" dirty="0">
              <a:solidFill>
                <a:schemeClr val="tx1"/>
              </a:solidFill>
              <a:latin typeface="Rockwell" panose="02060603020205020403" pitchFamily="18" charset="0"/>
            </a:endParaRPr>
          </a:p>
        </p:txBody>
      </p:sp>
    </p:spTree>
    <p:extLst>
      <p:ext uri="{BB962C8B-B14F-4D97-AF65-F5344CB8AC3E}">
        <p14:creationId xmlns:p14="http://schemas.microsoft.com/office/powerpoint/2010/main" val="3520309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88281-C115-763C-0860-5B4AB1398E19}"/>
              </a:ext>
            </a:extLst>
          </p:cNvPr>
          <p:cNvSpPr>
            <a:spLocks noGrp="1"/>
          </p:cNvSpPr>
          <p:nvPr>
            <p:ph type="title"/>
          </p:nvPr>
        </p:nvSpPr>
        <p:spPr>
          <a:xfrm>
            <a:off x="228600" y="168965"/>
            <a:ext cx="8468140" cy="3419061"/>
          </a:xfrm>
        </p:spPr>
        <p:txBody>
          <a:bodyPr>
            <a:normAutofit/>
          </a:bodyPr>
          <a:lstStyle/>
          <a:p>
            <a:pPr marL="457200" indent="-457200">
              <a:buFont typeface="Arial" panose="020B0604020202020204" pitchFamily="34" charset="0"/>
              <a:buChar char="•"/>
            </a:pPr>
            <a:r>
              <a:rPr lang="en-US" sz="2800" b="1" dirty="0">
                <a:solidFill>
                  <a:schemeClr val="tx1"/>
                </a:solidFill>
                <a:latin typeface="Rockwell" panose="02060603020205020403" pitchFamily="18" charset="0"/>
              </a:rPr>
              <a:t> TRAIN TEST SPLIT</a:t>
            </a:r>
            <a:br>
              <a:rPr lang="en-US" sz="2800" b="1" dirty="0">
                <a:solidFill>
                  <a:schemeClr val="tx1"/>
                </a:solidFill>
                <a:latin typeface="Rockwell" panose="02060603020205020403" pitchFamily="18" charset="0"/>
              </a:rPr>
            </a:br>
            <a:br>
              <a:rPr lang="en-IN" sz="2800" dirty="0">
                <a:latin typeface="Rockwell" panose="02060603020205020403" pitchFamily="18" charset="0"/>
              </a:rPr>
            </a:br>
            <a:r>
              <a:rPr lang="en-US" sz="2000" dirty="0">
                <a:solidFill>
                  <a:schemeClr val="tx1"/>
                </a:solidFill>
              </a:rPr>
              <a:t>We split the data into </a:t>
            </a:r>
            <a:r>
              <a:rPr lang="en-US" sz="2000" b="1" dirty="0">
                <a:solidFill>
                  <a:schemeClr val="tx1"/>
                </a:solidFill>
              </a:rPr>
              <a:t>80% training</a:t>
            </a:r>
            <a:r>
              <a:rPr lang="en-US" sz="2000" dirty="0">
                <a:solidFill>
                  <a:schemeClr val="tx1"/>
                </a:solidFill>
              </a:rPr>
              <a:t> and </a:t>
            </a:r>
            <a:r>
              <a:rPr lang="en-US" sz="2000" b="1" dirty="0">
                <a:solidFill>
                  <a:schemeClr val="tx1"/>
                </a:solidFill>
              </a:rPr>
              <a:t>20% testing</a:t>
            </a:r>
            <a:r>
              <a:rPr lang="en-US" sz="2000" dirty="0">
                <a:solidFill>
                  <a:schemeClr val="tx1"/>
                </a:solidFill>
              </a:rPr>
              <a:t> to make sure the model learns patterns correctly and is </a:t>
            </a:r>
            <a:r>
              <a:rPr lang="en-US" sz="2000" b="1" dirty="0">
                <a:solidFill>
                  <a:schemeClr val="tx1"/>
                </a:solidFill>
              </a:rPr>
              <a:t>tested fairly on unseen data</a:t>
            </a:r>
            <a:r>
              <a:rPr lang="en-US" sz="2000" dirty="0">
                <a:solidFill>
                  <a:schemeClr val="tx1"/>
                </a:solidFill>
              </a:rPr>
              <a:t> to avoid overfitting.</a:t>
            </a:r>
            <a:br>
              <a:rPr lang="en-US" sz="2000" dirty="0">
                <a:solidFill>
                  <a:schemeClr val="tx1"/>
                </a:solidFill>
              </a:rPr>
            </a:br>
            <a:endParaRPr lang="en-IN" sz="2000" dirty="0">
              <a:solidFill>
                <a:schemeClr val="tx1"/>
              </a:solidFill>
            </a:endParaRPr>
          </a:p>
        </p:txBody>
      </p:sp>
      <p:sp>
        <p:nvSpPr>
          <p:cNvPr id="3" name="Content Placeholder 2">
            <a:extLst>
              <a:ext uri="{FF2B5EF4-FFF2-40B4-BE49-F238E27FC236}">
                <a16:creationId xmlns:a16="http://schemas.microsoft.com/office/drawing/2014/main" id="{02E39BBE-EF3C-DED3-6484-15E1CBCFD8F8}"/>
              </a:ext>
            </a:extLst>
          </p:cNvPr>
          <p:cNvSpPr>
            <a:spLocks noGrp="1"/>
          </p:cNvSpPr>
          <p:nvPr>
            <p:ph idx="1"/>
          </p:nvPr>
        </p:nvSpPr>
        <p:spPr>
          <a:xfrm>
            <a:off x="228600" y="2643809"/>
            <a:ext cx="9045402" cy="2226365"/>
          </a:xfrm>
        </p:spPr>
        <p:txBody>
          <a:bodyPr/>
          <a:lstStyle/>
          <a:p>
            <a:r>
              <a:rPr lang="en-US" b="1" dirty="0">
                <a:latin typeface="Rockwell" panose="02060603020205020403" pitchFamily="18" charset="0"/>
              </a:rPr>
              <a:t>SPLITING THE DATA INTO X &amp; Y </a:t>
            </a:r>
          </a:p>
          <a:p>
            <a:pPr marL="285750" indent="-285750">
              <a:buFont typeface="Arial" panose="020B0604020202020204" pitchFamily="34" charset="0"/>
              <a:buChar char="•"/>
            </a:pPr>
            <a:r>
              <a:rPr lang="en-US" dirty="0">
                <a:latin typeface="Rockwell" panose="02060603020205020403" pitchFamily="18" charset="0"/>
              </a:rPr>
              <a:t>We divided the dataset into two parts: X and y.</a:t>
            </a:r>
          </a:p>
          <a:p>
            <a:endParaRPr lang="en-US" dirty="0">
              <a:latin typeface="Rockwell" panose="02060603020205020403" pitchFamily="18" charset="0"/>
            </a:endParaRPr>
          </a:p>
          <a:p>
            <a:pPr marL="285750" indent="-285750">
              <a:buFont typeface="Arial" panose="020B0604020202020204" pitchFamily="34" charset="0"/>
              <a:buChar char="•"/>
            </a:pPr>
            <a:r>
              <a:rPr lang="en-US" dirty="0">
                <a:latin typeface="Rockwell" panose="02060603020205020403" pitchFamily="18" charset="0"/>
              </a:rPr>
              <a:t>"</a:t>
            </a:r>
            <a:r>
              <a:rPr lang="en-US" b="1" dirty="0">
                <a:latin typeface="Rockwell" panose="02060603020205020403" pitchFamily="18" charset="0"/>
              </a:rPr>
              <a:t>X</a:t>
            </a:r>
            <a:r>
              <a:rPr lang="en-US" dirty="0">
                <a:latin typeface="Rockwell" panose="02060603020205020403" pitchFamily="18" charset="0"/>
              </a:rPr>
              <a:t>" typically represents the </a:t>
            </a:r>
            <a:r>
              <a:rPr lang="en-US" b="1" dirty="0">
                <a:latin typeface="Rockwell" panose="02060603020205020403" pitchFamily="18" charset="0"/>
              </a:rPr>
              <a:t>independent</a:t>
            </a:r>
            <a:r>
              <a:rPr lang="en-US" dirty="0">
                <a:latin typeface="Rockwell" panose="02060603020205020403" pitchFamily="18" charset="0"/>
              </a:rPr>
              <a:t> Variables, and "</a:t>
            </a:r>
            <a:r>
              <a:rPr lang="en-US" b="1" dirty="0">
                <a:latin typeface="Rockwell" panose="02060603020205020403" pitchFamily="18" charset="0"/>
              </a:rPr>
              <a:t>y</a:t>
            </a:r>
            <a:r>
              <a:rPr lang="en-US" dirty="0">
                <a:latin typeface="Rockwell" panose="02060603020205020403" pitchFamily="18" charset="0"/>
              </a:rPr>
              <a:t>" represents the </a:t>
            </a:r>
            <a:r>
              <a:rPr lang="en-US" b="1" dirty="0">
                <a:latin typeface="Rockwell" panose="02060603020205020403" pitchFamily="18" charset="0"/>
              </a:rPr>
              <a:t>Dependent</a:t>
            </a:r>
            <a:r>
              <a:rPr lang="en-US" dirty="0">
                <a:latin typeface="Rockwell" panose="02060603020205020403" pitchFamily="18" charset="0"/>
              </a:rPr>
              <a:t> (</a:t>
            </a:r>
            <a:r>
              <a:rPr lang="en-US" b="1" dirty="0">
                <a:latin typeface="Rockwell" panose="02060603020205020403" pitchFamily="18" charset="0"/>
              </a:rPr>
              <a:t>target</a:t>
            </a:r>
            <a:r>
              <a:rPr lang="en-US" dirty="0">
                <a:latin typeface="Rockwell" panose="02060603020205020403" pitchFamily="18" charset="0"/>
              </a:rPr>
              <a:t> </a:t>
            </a:r>
            <a:r>
              <a:rPr lang="en-US" b="1" dirty="0">
                <a:latin typeface="Rockwell" panose="02060603020205020403" pitchFamily="18" charset="0"/>
              </a:rPr>
              <a:t>variable</a:t>
            </a:r>
            <a:r>
              <a:rPr lang="en-US" dirty="0">
                <a:latin typeface="Rockwell" panose="02060603020205020403" pitchFamily="18" charset="0"/>
              </a:rPr>
              <a:t>) that we want to predict or understand.</a:t>
            </a:r>
            <a:endParaRPr lang="en-IN" dirty="0">
              <a:latin typeface="Rockwell" panose="02060603020205020403" pitchFamily="18" charset="0"/>
            </a:endParaRPr>
          </a:p>
          <a:p>
            <a:pPr>
              <a:buFont typeface="Wingdings" panose="05000000000000000000" pitchFamily="2" charset="2"/>
              <a:buChar char="q"/>
            </a:pPr>
            <a:endParaRPr lang="en-IN" b="1" dirty="0">
              <a:latin typeface="Rockwell" panose="02060603020205020403" pitchFamily="18" charset="0"/>
            </a:endParaRPr>
          </a:p>
          <a:p>
            <a:endParaRPr lang="en-IN" dirty="0"/>
          </a:p>
        </p:txBody>
      </p:sp>
    </p:spTree>
    <p:extLst>
      <p:ext uri="{BB962C8B-B14F-4D97-AF65-F5344CB8AC3E}">
        <p14:creationId xmlns:p14="http://schemas.microsoft.com/office/powerpoint/2010/main" val="2673696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F06E19-67F2-C665-D436-F4C77FB208C3}"/>
              </a:ext>
            </a:extLst>
          </p:cNvPr>
          <p:cNvSpPr txBox="1"/>
          <p:nvPr/>
        </p:nvSpPr>
        <p:spPr>
          <a:xfrm>
            <a:off x="487018" y="1123122"/>
            <a:ext cx="6748669" cy="3139321"/>
          </a:xfrm>
          <a:prstGeom prst="rect">
            <a:avLst/>
          </a:prstGeom>
          <a:noFill/>
        </p:spPr>
        <p:txBody>
          <a:bodyPr wrap="square" rtlCol="0">
            <a:spAutoFit/>
          </a:bodyPr>
          <a:lstStyle/>
          <a:p>
            <a:r>
              <a:rPr lang="en-US" dirty="0">
                <a:hlinkClick r:id="rId2"/>
              </a:rPr>
              <a:t>¶</a:t>
            </a:r>
            <a:endParaRPr lang="en-US" dirty="0"/>
          </a:p>
          <a:p>
            <a:endParaRPr lang="en-US" dirty="0"/>
          </a:p>
          <a:p>
            <a:endParaRPr lang="en-US" dirty="0"/>
          </a:p>
          <a:p>
            <a:r>
              <a:rPr lang="en-US" dirty="0"/>
              <a:t>Build, train and evaluate classification models (e.g., Random Forest) </a:t>
            </a:r>
          </a:p>
          <a:p>
            <a:endParaRPr lang="en-US" dirty="0"/>
          </a:p>
          <a:p>
            <a:r>
              <a:rPr lang="en-US" dirty="0"/>
              <a:t>to predict movie performance (Hit/Average/Flop) </a:t>
            </a:r>
          </a:p>
          <a:p>
            <a:endParaRPr lang="en-US" dirty="0"/>
          </a:p>
          <a:p>
            <a:r>
              <a:rPr lang="en-US" dirty="0"/>
              <a:t>using engineered features, with performance metrics and visualizations.</a:t>
            </a:r>
          </a:p>
          <a:p>
            <a:endParaRPr lang="en-IN" dirty="0"/>
          </a:p>
        </p:txBody>
      </p:sp>
      <p:sp>
        <p:nvSpPr>
          <p:cNvPr id="3" name="TextBox 2">
            <a:extLst>
              <a:ext uri="{FF2B5EF4-FFF2-40B4-BE49-F238E27FC236}">
                <a16:creationId xmlns:a16="http://schemas.microsoft.com/office/drawing/2014/main" id="{A5023B2F-C85C-EA37-BCFD-E65468CFA102}"/>
              </a:ext>
            </a:extLst>
          </p:cNvPr>
          <p:cNvSpPr txBox="1"/>
          <p:nvPr/>
        </p:nvSpPr>
        <p:spPr>
          <a:xfrm>
            <a:off x="377687" y="477078"/>
            <a:ext cx="6490252" cy="707886"/>
          </a:xfrm>
          <a:prstGeom prst="rect">
            <a:avLst/>
          </a:prstGeom>
          <a:noFill/>
        </p:spPr>
        <p:txBody>
          <a:bodyPr wrap="square" rtlCol="0">
            <a:spAutoFit/>
          </a:bodyPr>
          <a:lstStyle/>
          <a:p>
            <a:r>
              <a:rPr lang="en-IN" sz="4000" dirty="0"/>
              <a:t> Model Building</a:t>
            </a:r>
          </a:p>
        </p:txBody>
      </p:sp>
    </p:spTree>
    <p:extLst>
      <p:ext uri="{BB962C8B-B14F-4D97-AF65-F5344CB8AC3E}">
        <p14:creationId xmlns:p14="http://schemas.microsoft.com/office/powerpoint/2010/main" val="1033569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892A68-3011-039F-C71C-98129608EE01}"/>
              </a:ext>
            </a:extLst>
          </p:cNvPr>
          <p:cNvSpPr txBox="1"/>
          <p:nvPr/>
        </p:nvSpPr>
        <p:spPr>
          <a:xfrm>
            <a:off x="377687" y="357808"/>
            <a:ext cx="6142383" cy="584775"/>
          </a:xfrm>
          <a:prstGeom prst="rect">
            <a:avLst/>
          </a:prstGeom>
          <a:noFill/>
        </p:spPr>
        <p:txBody>
          <a:bodyPr wrap="square" rtlCol="0">
            <a:spAutoFit/>
          </a:bodyPr>
          <a:lstStyle/>
          <a:p>
            <a:pPr algn="ctr"/>
            <a:r>
              <a:rPr lang="en-IN" sz="3200" dirty="0"/>
              <a:t>Model Evaluation</a:t>
            </a:r>
          </a:p>
        </p:txBody>
      </p:sp>
      <p:sp>
        <p:nvSpPr>
          <p:cNvPr id="3" name="TextBox 2">
            <a:extLst>
              <a:ext uri="{FF2B5EF4-FFF2-40B4-BE49-F238E27FC236}">
                <a16:creationId xmlns:a16="http://schemas.microsoft.com/office/drawing/2014/main" id="{8D2DB8F1-4EE3-04E4-2D9E-440356C38D97}"/>
              </a:ext>
            </a:extLst>
          </p:cNvPr>
          <p:cNvSpPr txBox="1"/>
          <p:nvPr/>
        </p:nvSpPr>
        <p:spPr>
          <a:xfrm>
            <a:off x="775252" y="1222514"/>
            <a:ext cx="7722705" cy="3139321"/>
          </a:xfrm>
          <a:prstGeom prst="rect">
            <a:avLst/>
          </a:prstGeom>
          <a:noFill/>
        </p:spPr>
        <p:txBody>
          <a:bodyPr wrap="square" rtlCol="0">
            <a:spAutoFit/>
          </a:bodyPr>
          <a:lstStyle/>
          <a:p>
            <a:r>
              <a:rPr lang="en-US" dirty="0"/>
              <a:t>After building and training both models — Decision Tree and Random Forest — the next step is to evaluate their performance. </a:t>
            </a:r>
          </a:p>
          <a:p>
            <a:endParaRPr lang="en-US" dirty="0"/>
          </a:p>
          <a:p>
            <a:r>
              <a:rPr lang="en-US" dirty="0"/>
              <a:t>In this stage, we test how well each model predicts unseen data using key performance metrics like Accuracy, F1-Score, and Recall.</a:t>
            </a:r>
          </a:p>
          <a:p>
            <a:endParaRPr lang="en-US" dirty="0"/>
          </a:p>
          <a:p>
            <a:r>
              <a:rPr lang="en-US" dirty="0"/>
              <a:t> We also visualize results through Confusion Matrices and Classification Reports, </a:t>
            </a:r>
          </a:p>
          <a:p>
            <a:endParaRPr lang="en-US" dirty="0"/>
          </a:p>
          <a:p>
            <a:r>
              <a:rPr lang="en-US" dirty="0"/>
              <a:t>then compare both models to identify which one performs better and generalizes best to new data.</a:t>
            </a:r>
            <a:endParaRPr lang="en-IN" dirty="0"/>
          </a:p>
        </p:txBody>
      </p:sp>
    </p:spTree>
    <p:extLst>
      <p:ext uri="{BB962C8B-B14F-4D97-AF65-F5344CB8AC3E}">
        <p14:creationId xmlns:p14="http://schemas.microsoft.com/office/powerpoint/2010/main" val="1518358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BC4141-79EC-5C23-9BA5-B5BB1A6CB553}"/>
              </a:ext>
            </a:extLst>
          </p:cNvPr>
          <p:cNvSpPr txBox="1"/>
          <p:nvPr/>
        </p:nvSpPr>
        <p:spPr>
          <a:xfrm>
            <a:off x="616226" y="407504"/>
            <a:ext cx="8110331" cy="523220"/>
          </a:xfrm>
          <a:prstGeom prst="rect">
            <a:avLst/>
          </a:prstGeom>
          <a:noFill/>
        </p:spPr>
        <p:txBody>
          <a:bodyPr wrap="square" rtlCol="0">
            <a:spAutoFit/>
          </a:bodyPr>
          <a:lstStyle/>
          <a:p>
            <a:r>
              <a:rPr lang="en-US" sz="2800" dirty="0"/>
              <a:t> Categorical Encoding one-hot encoding)</a:t>
            </a:r>
            <a:endParaRPr lang="en-IN" sz="2800" dirty="0"/>
          </a:p>
        </p:txBody>
      </p:sp>
      <p:pic>
        <p:nvPicPr>
          <p:cNvPr id="5" name="Picture 4">
            <a:extLst>
              <a:ext uri="{FF2B5EF4-FFF2-40B4-BE49-F238E27FC236}">
                <a16:creationId xmlns:a16="http://schemas.microsoft.com/office/drawing/2014/main" id="{F81C064F-29D4-E72D-1FCE-4D69AB6D0355}"/>
              </a:ext>
            </a:extLst>
          </p:cNvPr>
          <p:cNvPicPr>
            <a:picLocks noChangeAspect="1"/>
          </p:cNvPicPr>
          <p:nvPr/>
        </p:nvPicPr>
        <p:blipFill>
          <a:blip r:embed="rId2"/>
          <a:stretch>
            <a:fillRect/>
          </a:stretch>
        </p:blipFill>
        <p:spPr>
          <a:xfrm>
            <a:off x="833149" y="1368328"/>
            <a:ext cx="4355077" cy="2504420"/>
          </a:xfrm>
          <a:prstGeom prst="rect">
            <a:avLst/>
          </a:prstGeom>
        </p:spPr>
      </p:pic>
      <p:sp>
        <p:nvSpPr>
          <p:cNvPr id="6" name="TextBox 5">
            <a:extLst>
              <a:ext uri="{FF2B5EF4-FFF2-40B4-BE49-F238E27FC236}">
                <a16:creationId xmlns:a16="http://schemas.microsoft.com/office/drawing/2014/main" id="{1ACA1174-1E7D-A933-EB38-2A931A5D6D17}"/>
              </a:ext>
            </a:extLst>
          </p:cNvPr>
          <p:cNvSpPr txBox="1"/>
          <p:nvPr/>
        </p:nvSpPr>
        <p:spPr>
          <a:xfrm>
            <a:off x="833149" y="4530038"/>
            <a:ext cx="8638842" cy="1477328"/>
          </a:xfrm>
          <a:prstGeom prst="rect">
            <a:avLst/>
          </a:prstGeom>
          <a:noFill/>
        </p:spPr>
        <p:txBody>
          <a:bodyPr wrap="square" rtlCol="0">
            <a:spAutoFit/>
          </a:bodyPr>
          <a:lstStyle/>
          <a:p>
            <a:r>
              <a:rPr lang="en-US" b="1" dirty="0"/>
              <a:t>✅ Summary:</a:t>
            </a:r>
            <a:br>
              <a:rPr lang="en-US" dirty="0"/>
            </a:br>
            <a:r>
              <a:rPr lang="en-US" dirty="0"/>
              <a:t>All text-based categorical columns have been successfully converted into numeric codes using </a:t>
            </a:r>
            <a:r>
              <a:rPr lang="en-US" b="1" dirty="0"/>
              <a:t>Label Encoding</a:t>
            </a:r>
            <a:r>
              <a:rPr lang="en-US" dirty="0"/>
              <a:t>.</a:t>
            </a:r>
            <a:br>
              <a:rPr lang="en-US" dirty="0"/>
            </a:br>
            <a:r>
              <a:rPr lang="en-US" dirty="0"/>
              <a:t>This ensures that machine learning models can now easily understand and process these features for prediction.</a:t>
            </a:r>
            <a:endParaRPr lang="en-IN" dirty="0"/>
          </a:p>
        </p:txBody>
      </p:sp>
    </p:spTree>
    <p:extLst>
      <p:ext uri="{BB962C8B-B14F-4D97-AF65-F5344CB8AC3E}">
        <p14:creationId xmlns:p14="http://schemas.microsoft.com/office/powerpoint/2010/main" val="3940467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07C39D-4C47-F3D6-607D-ECC7AF1E8173}"/>
              </a:ext>
            </a:extLst>
          </p:cNvPr>
          <p:cNvSpPr txBox="1"/>
          <p:nvPr/>
        </p:nvSpPr>
        <p:spPr>
          <a:xfrm>
            <a:off x="735496" y="626165"/>
            <a:ext cx="7603434" cy="461665"/>
          </a:xfrm>
          <a:prstGeom prst="rect">
            <a:avLst/>
          </a:prstGeom>
          <a:noFill/>
        </p:spPr>
        <p:txBody>
          <a:bodyPr wrap="square" rtlCol="0">
            <a:spAutoFit/>
          </a:bodyPr>
          <a:lstStyle/>
          <a:p>
            <a:pPr algn="ctr"/>
            <a:r>
              <a:rPr lang="en-US" sz="2400" dirty="0"/>
              <a:t>Compare models (Decision Tree vs Random Forest)</a:t>
            </a:r>
            <a:endParaRPr lang="en-IN" sz="2400" dirty="0"/>
          </a:p>
        </p:txBody>
      </p:sp>
      <p:pic>
        <p:nvPicPr>
          <p:cNvPr id="4" name="Picture 3" descr="A graph of a tree&#10;&#10;AI-generated content may be incorrect.">
            <a:extLst>
              <a:ext uri="{FF2B5EF4-FFF2-40B4-BE49-F238E27FC236}">
                <a16:creationId xmlns:a16="http://schemas.microsoft.com/office/drawing/2014/main" id="{BF438927-361F-16EC-57CC-CBA309F0C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626" y="1172817"/>
            <a:ext cx="5116739" cy="4512365"/>
          </a:xfrm>
          <a:prstGeom prst="rect">
            <a:avLst/>
          </a:prstGeom>
        </p:spPr>
      </p:pic>
      <p:sp>
        <p:nvSpPr>
          <p:cNvPr id="5" name="TextBox 4">
            <a:extLst>
              <a:ext uri="{FF2B5EF4-FFF2-40B4-BE49-F238E27FC236}">
                <a16:creationId xmlns:a16="http://schemas.microsoft.com/office/drawing/2014/main" id="{831FABB0-52D1-E0FE-3447-F307FE5D0587}"/>
              </a:ext>
            </a:extLst>
          </p:cNvPr>
          <p:cNvSpPr txBox="1"/>
          <p:nvPr/>
        </p:nvSpPr>
        <p:spPr>
          <a:xfrm>
            <a:off x="467139" y="1580322"/>
            <a:ext cx="6112565" cy="2585323"/>
          </a:xfrm>
          <a:prstGeom prst="rect">
            <a:avLst/>
          </a:prstGeom>
          <a:noFill/>
        </p:spPr>
        <p:txBody>
          <a:bodyPr wrap="square" rtlCol="0">
            <a:spAutoFit/>
          </a:bodyPr>
          <a:lstStyle/>
          <a:p>
            <a:r>
              <a:rPr lang="en-US" dirty="0"/>
              <a:t>Both </a:t>
            </a:r>
            <a:r>
              <a:rPr lang="en-US" b="1" dirty="0"/>
              <a:t>Decision Tree</a:t>
            </a:r>
            <a:r>
              <a:rPr lang="en-US" dirty="0"/>
              <a:t> and </a:t>
            </a:r>
            <a:r>
              <a:rPr lang="en-US" b="1" dirty="0"/>
              <a:t>Random Forest</a:t>
            </a:r>
            <a:r>
              <a:rPr lang="en-US" dirty="0"/>
              <a:t> performed exceptionally well with almost identical results.</a:t>
            </a:r>
          </a:p>
          <a:p>
            <a:endParaRPr lang="en-US" dirty="0"/>
          </a:p>
          <a:p>
            <a:r>
              <a:rPr lang="en-US" dirty="0"/>
              <a:t> However, the </a:t>
            </a:r>
            <a:r>
              <a:rPr lang="en-US" b="1" dirty="0"/>
              <a:t>Random Forest</a:t>
            </a:r>
            <a:r>
              <a:rPr lang="en-US" dirty="0"/>
              <a:t> model is preferred as the final choice because it provides.</a:t>
            </a:r>
          </a:p>
          <a:p>
            <a:endParaRPr lang="en-US" dirty="0"/>
          </a:p>
          <a:p>
            <a:r>
              <a:rPr lang="en-US" dirty="0"/>
              <a:t> better </a:t>
            </a:r>
            <a:r>
              <a:rPr lang="en-US" b="1" dirty="0"/>
              <a:t>stability</a:t>
            </a:r>
            <a:r>
              <a:rPr lang="en-US" dirty="0"/>
              <a:t> and </a:t>
            </a:r>
            <a:r>
              <a:rPr lang="en-US" b="1" dirty="0"/>
              <a:t>generalization</a:t>
            </a:r>
            <a:r>
              <a:rPr lang="en-US" dirty="0"/>
              <a:t> across unseen data, while the Decision Tree may overfit slightly to training data.</a:t>
            </a:r>
            <a:endParaRPr lang="en-IN" dirty="0"/>
          </a:p>
        </p:txBody>
      </p:sp>
    </p:spTree>
    <p:extLst>
      <p:ext uri="{BB962C8B-B14F-4D97-AF65-F5344CB8AC3E}">
        <p14:creationId xmlns:p14="http://schemas.microsoft.com/office/powerpoint/2010/main" val="3946480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a:xfrm>
            <a:off x="678884" y="603666"/>
            <a:ext cx="10834234" cy="4982125"/>
          </a:xfrm>
        </p:spPr>
        <p:txBody>
          <a:bodyPr>
            <a:normAutofit/>
          </a:bodyPr>
          <a:lstStyle/>
          <a:p>
            <a:br>
              <a:rPr lang="en-US" dirty="0"/>
            </a:br>
            <a:br>
              <a:rPr lang="en-US" dirty="0"/>
            </a:br>
            <a:br>
              <a:rPr lang="en-US" dirty="0"/>
            </a:br>
            <a:endParaRPr lang="en-IN" dirty="0"/>
          </a:p>
        </p:txBody>
      </p:sp>
      <p:sp>
        <p:nvSpPr>
          <p:cNvPr id="3" name="Content Placeholder 2">
            <a:extLst>
              <a:ext uri="{FF2B5EF4-FFF2-40B4-BE49-F238E27FC236}">
                <a16:creationId xmlns:a16="http://schemas.microsoft.com/office/drawing/2014/main" id="{67B003C9-103A-47E6-D7EB-87D0A8CB5431}"/>
              </a:ext>
            </a:extLst>
          </p:cNvPr>
          <p:cNvSpPr>
            <a:spLocks noGrp="1"/>
          </p:cNvSpPr>
          <p:nvPr>
            <p:ph idx="1"/>
          </p:nvPr>
        </p:nvSpPr>
        <p:spPr>
          <a:xfrm>
            <a:off x="678884" y="1675074"/>
            <a:ext cx="10834234" cy="24842525"/>
          </a:xfrm>
        </p:spPr>
        <p:txBody>
          <a:bodyPr/>
          <a:lstStyle/>
          <a:p>
            <a:pPr marL="0" indent="0">
              <a:buNone/>
            </a:pPr>
            <a:endParaRPr lang="en-IN" b="1" dirty="0"/>
          </a:p>
          <a:p>
            <a:endParaRPr lang="en-IN" dirty="0"/>
          </a:p>
        </p:txBody>
      </p:sp>
      <p:sp>
        <p:nvSpPr>
          <p:cNvPr id="7" name="TextBox 6">
            <a:extLst>
              <a:ext uri="{FF2B5EF4-FFF2-40B4-BE49-F238E27FC236}">
                <a16:creationId xmlns:a16="http://schemas.microsoft.com/office/drawing/2014/main" id="{47EA5F05-B87E-4CA6-9D26-D5906A539749}"/>
              </a:ext>
            </a:extLst>
          </p:cNvPr>
          <p:cNvSpPr txBox="1"/>
          <p:nvPr/>
        </p:nvSpPr>
        <p:spPr>
          <a:xfrm>
            <a:off x="228600" y="1013791"/>
            <a:ext cx="5542574" cy="2492990"/>
          </a:xfrm>
          <a:prstGeom prst="rect">
            <a:avLst/>
          </a:prstGeom>
          <a:solidFill>
            <a:schemeClr val="accent1">
              <a:lumMod val="20000"/>
              <a:lumOff val="80000"/>
            </a:schemeClr>
          </a:solidFill>
        </p:spPr>
        <p:txBody>
          <a:bodyPr wrap="square">
            <a:spAutoFit/>
          </a:bodyPr>
          <a:lstStyle/>
          <a:p>
            <a:pPr algn="l">
              <a:buNone/>
            </a:pPr>
            <a:endParaRPr lang="en-IN" sz="4000" b="1" i="0" dirty="0">
              <a:solidFill>
                <a:srgbClr val="1F2937"/>
              </a:solidFill>
              <a:effectLst/>
              <a:latin typeface="Figtree"/>
            </a:endParaRPr>
          </a:p>
          <a:p>
            <a:pPr algn="l">
              <a:buNone/>
            </a:pPr>
            <a:r>
              <a:rPr lang="en-IN" sz="4000" b="1" i="0" dirty="0">
                <a:solidFill>
                  <a:srgbClr val="1F2937"/>
                </a:solidFill>
                <a:effectLst/>
                <a:latin typeface="Figtree"/>
              </a:rPr>
              <a:t>Predicting Movie </a:t>
            </a:r>
          </a:p>
          <a:p>
            <a:pPr algn="l">
              <a:buNone/>
            </a:pPr>
            <a:r>
              <a:rPr lang="en-IN" sz="4000" b="1" i="0" dirty="0">
                <a:solidFill>
                  <a:srgbClr val="1F2937"/>
                </a:solidFill>
                <a:effectLst/>
                <a:latin typeface="Figtree"/>
              </a:rPr>
              <a:t>Success Analysis </a:t>
            </a:r>
          </a:p>
          <a:p>
            <a:pPr>
              <a:buNone/>
            </a:pPr>
            <a:br>
              <a:rPr lang="en-IN" dirty="0"/>
            </a:br>
            <a:endParaRPr lang="en-IN" dirty="0"/>
          </a:p>
        </p:txBody>
      </p:sp>
      <p:pic>
        <p:nvPicPr>
          <p:cNvPr id="13" name="Picture 12" descr="A collage of movies&#10;&#10;AI-generated content may be incorrect.">
            <a:extLst>
              <a:ext uri="{FF2B5EF4-FFF2-40B4-BE49-F238E27FC236}">
                <a16:creationId xmlns:a16="http://schemas.microsoft.com/office/drawing/2014/main" id="{6DECC0FC-2173-90E9-3B2F-A03ED211A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296" y="18662"/>
            <a:ext cx="6198704" cy="5655365"/>
          </a:xfrm>
          <a:prstGeom prst="rect">
            <a:avLst/>
          </a:prstGeom>
        </p:spPr>
      </p:pic>
      <p:sp>
        <p:nvSpPr>
          <p:cNvPr id="14" name="TextBox 13">
            <a:extLst>
              <a:ext uri="{FF2B5EF4-FFF2-40B4-BE49-F238E27FC236}">
                <a16:creationId xmlns:a16="http://schemas.microsoft.com/office/drawing/2014/main" id="{CEFD78CE-A573-579C-703E-8B65A7710E7B}"/>
              </a:ext>
            </a:extLst>
          </p:cNvPr>
          <p:cNvSpPr txBox="1"/>
          <p:nvPr/>
        </p:nvSpPr>
        <p:spPr>
          <a:xfrm>
            <a:off x="8468139" y="5655365"/>
            <a:ext cx="3409122" cy="338554"/>
          </a:xfrm>
          <a:prstGeom prst="rect">
            <a:avLst/>
          </a:prstGeom>
          <a:noFill/>
        </p:spPr>
        <p:txBody>
          <a:bodyPr wrap="square" rtlCol="0">
            <a:spAutoFit/>
          </a:bodyPr>
          <a:lstStyle/>
          <a:p>
            <a:pPr algn="ctr"/>
            <a:r>
              <a:rPr lang="en-IN" sz="1600" b="1" dirty="0"/>
              <a:t>Presented By : Reshma Pandit </a:t>
            </a:r>
          </a:p>
        </p:txBody>
      </p:sp>
      <p:sp>
        <p:nvSpPr>
          <p:cNvPr id="15" name="TextBox 14">
            <a:extLst>
              <a:ext uri="{FF2B5EF4-FFF2-40B4-BE49-F238E27FC236}">
                <a16:creationId xmlns:a16="http://schemas.microsoft.com/office/drawing/2014/main" id="{D8F5A2DA-EDF2-4935-C29B-C0029CE8B786}"/>
              </a:ext>
            </a:extLst>
          </p:cNvPr>
          <p:cNvSpPr txBox="1"/>
          <p:nvPr/>
        </p:nvSpPr>
        <p:spPr>
          <a:xfrm>
            <a:off x="228601" y="3735968"/>
            <a:ext cx="5579456" cy="2585323"/>
          </a:xfrm>
          <a:prstGeom prst="rect">
            <a:avLst/>
          </a:prstGeom>
          <a:solidFill>
            <a:schemeClr val="accent1">
              <a:lumMod val="20000"/>
              <a:lumOff val="80000"/>
            </a:schemeClr>
          </a:solidFill>
        </p:spPr>
        <p:txBody>
          <a:bodyPr wrap="square" rtlCol="0">
            <a:spAutoFit/>
          </a:bodyPr>
          <a:lstStyle/>
          <a:p>
            <a:pPr algn="ctr"/>
            <a:r>
              <a:rPr lang="en-US" b="1" dirty="0"/>
              <a:t>“This project aims to predict movie success categories using machine learning models based on IMDB scores.</a:t>
            </a:r>
          </a:p>
          <a:p>
            <a:pPr algn="ctr"/>
            <a:r>
              <a:rPr lang="en-US" b="1" dirty="0"/>
              <a:t> It involves extensive exploratory data analysis (EDA) to uncover key factors influencing success. </a:t>
            </a:r>
          </a:p>
          <a:p>
            <a:pPr algn="ctr"/>
            <a:endParaRPr lang="en-US" b="1" dirty="0"/>
          </a:p>
          <a:p>
            <a:pPr algn="ctr"/>
            <a:r>
              <a:rPr lang="en-US" b="1" dirty="0"/>
              <a:t>Experiment with different classification algorithms to identify the most effective model.”</a:t>
            </a:r>
          </a:p>
          <a:p>
            <a:endParaRPr lang="en-IN" dirty="0"/>
          </a:p>
        </p:txBody>
      </p:sp>
      <p:pic>
        <p:nvPicPr>
          <p:cNvPr id="23" name="Picture 22" descr="A black and white movie clapper board&#10;&#10;AI-generated content may be incorrect.">
            <a:extLst>
              <a:ext uri="{FF2B5EF4-FFF2-40B4-BE49-F238E27FC236}">
                <a16:creationId xmlns:a16="http://schemas.microsoft.com/office/drawing/2014/main" id="{20EE4B69-C8FA-853C-6A02-7D8A2262A9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5578" y="1570384"/>
            <a:ext cx="1650841" cy="1678234"/>
          </a:xfrm>
          <a:prstGeom prst="rect">
            <a:avLst/>
          </a:prstGeom>
        </p:spPr>
      </p:pic>
    </p:spTree>
    <p:extLst>
      <p:ext uri="{BB962C8B-B14F-4D97-AF65-F5344CB8AC3E}">
        <p14:creationId xmlns:p14="http://schemas.microsoft.com/office/powerpoint/2010/main" val="1953804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B0A136-7280-DEF0-66A9-AF900B8568EB}"/>
              </a:ext>
            </a:extLst>
          </p:cNvPr>
          <p:cNvSpPr txBox="1"/>
          <p:nvPr/>
        </p:nvSpPr>
        <p:spPr>
          <a:xfrm>
            <a:off x="1053548" y="437322"/>
            <a:ext cx="7215809" cy="2123658"/>
          </a:xfrm>
          <a:prstGeom prst="rect">
            <a:avLst/>
          </a:prstGeom>
          <a:noFill/>
        </p:spPr>
        <p:txBody>
          <a:bodyPr wrap="square" rtlCol="0">
            <a:spAutoFit/>
          </a:bodyPr>
          <a:lstStyle/>
          <a:p>
            <a:pPr algn="ctr"/>
            <a:r>
              <a:rPr lang="en-IN" sz="3200" b="1" u="sng" dirty="0">
                <a:solidFill>
                  <a:schemeClr val="accent1"/>
                </a:solidFill>
              </a:rPr>
              <a:t>Conclusion</a:t>
            </a:r>
          </a:p>
          <a:p>
            <a:pPr algn="ctr"/>
            <a:endParaRPr lang="en-IN" sz="3200" dirty="0"/>
          </a:p>
          <a:p>
            <a:pPr algn="ctr"/>
            <a:br>
              <a:rPr lang="en-IN" sz="3200" dirty="0"/>
            </a:br>
            <a:endParaRPr lang="en-IN" dirty="0"/>
          </a:p>
          <a:p>
            <a:endParaRPr lang="en-IN" dirty="0"/>
          </a:p>
        </p:txBody>
      </p:sp>
      <p:sp>
        <p:nvSpPr>
          <p:cNvPr id="5" name="TextBox 4">
            <a:extLst>
              <a:ext uri="{FF2B5EF4-FFF2-40B4-BE49-F238E27FC236}">
                <a16:creationId xmlns:a16="http://schemas.microsoft.com/office/drawing/2014/main" id="{B0D30872-E341-26CD-F94C-4D9A8C7E56AF}"/>
              </a:ext>
            </a:extLst>
          </p:cNvPr>
          <p:cNvSpPr txBox="1"/>
          <p:nvPr/>
        </p:nvSpPr>
        <p:spPr>
          <a:xfrm>
            <a:off x="347870" y="1649897"/>
            <a:ext cx="9988825" cy="3832466"/>
          </a:xfrm>
          <a:prstGeom prst="rect">
            <a:avLst/>
          </a:prstGeom>
          <a:noFill/>
        </p:spPr>
        <p:txBody>
          <a:bodyPr wrap="square" rtlCol="0">
            <a:spAutoFit/>
          </a:bodyPr>
          <a:lstStyle/>
          <a:p>
            <a:r>
              <a:rPr lang="en-US" b="1" dirty="0"/>
              <a:t>🔍 Key Findings</a:t>
            </a:r>
          </a:p>
          <a:p>
            <a:r>
              <a:rPr lang="en-US" b="1" dirty="0"/>
              <a:t>Random Forest</a:t>
            </a:r>
            <a:r>
              <a:rPr lang="en-US" dirty="0"/>
              <a:t> performed best with high accuracy in predicting movie success.</a:t>
            </a:r>
          </a:p>
          <a:p>
            <a:r>
              <a:rPr lang="en-US" b="1" dirty="0"/>
              <a:t>IMDb Score</a:t>
            </a:r>
            <a:r>
              <a:rPr lang="en-US" dirty="0"/>
              <a:t> and </a:t>
            </a:r>
            <a:r>
              <a:rPr lang="en-US" b="1" dirty="0"/>
              <a:t>Gross Earnings</a:t>
            </a:r>
            <a:r>
              <a:rPr lang="en-US" dirty="0"/>
              <a:t> are the strongest predictors of hit movies.</a:t>
            </a:r>
          </a:p>
          <a:p>
            <a:br>
              <a:rPr lang="en-US" dirty="0"/>
            </a:br>
            <a:endParaRPr lang="en-US" dirty="0"/>
          </a:p>
          <a:p>
            <a:r>
              <a:rPr lang="en-US" b="1" dirty="0"/>
              <a:t>⚠️ Limitations</a:t>
            </a:r>
          </a:p>
          <a:p>
            <a:r>
              <a:rPr lang="en-US" dirty="0"/>
              <a:t>Limited dataset and missing external factors may affect prediction accuracy.</a:t>
            </a:r>
          </a:p>
          <a:p>
            <a:r>
              <a:rPr lang="en-US" dirty="0"/>
              <a:t>Some important features like </a:t>
            </a:r>
            <a:r>
              <a:rPr lang="en-US" b="1" dirty="0"/>
              <a:t>marketing</a:t>
            </a:r>
            <a:r>
              <a:rPr lang="en-US" dirty="0"/>
              <a:t> or </a:t>
            </a:r>
            <a:r>
              <a:rPr lang="en-US" b="1" dirty="0"/>
              <a:t>audience sentiment</a:t>
            </a:r>
            <a:r>
              <a:rPr lang="en-US" dirty="0"/>
              <a:t> were not included.</a:t>
            </a:r>
          </a:p>
          <a:p>
            <a:br>
              <a:rPr lang="en-US" dirty="0"/>
            </a:br>
            <a:endParaRPr lang="en-US" dirty="0"/>
          </a:p>
          <a:p>
            <a:r>
              <a:rPr lang="en-US" b="1" dirty="0"/>
              <a:t>🚀 Future Research</a:t>
            </a:r>
          </a:p>
          <a:p>
            <a:r>
              <a:rPr lang="en-US" dirty="0"/>
              <a:t>Add </a:t>
            </a:r>
            <a:r>
              <a:rPr lang="en-US" b="1" dirty="0"/>
              <a:t>social media sentiment</a:t>
            </a:r>
            <a:r>
              <a:rPr lang="en-US" dirty="0"/>
              <a:t> and </a:t>
            </a:r>
            <a:r>
              <a:rPr lang="en-US" b="1" dirty="0"/>
              <a:t>critic reviews</a:t>
            </a:r>
            <a:r>
              <a:rPr lang="en-US" dirty="0"/>
              <a:t> for deeper insights.</a:t>
            </a:r>
          </a:p>
          <a:p>
            <a:r>
              <a:rPr lang="en-US" dirty="0"/>
              <a:t>Use </a:t>
            </a:r>
            <a:r>
              <a:rPr lang="en-US" b="1" dirty="0"/>
              <a:t>larger datasets</a:t>
            </a:r>
            <a:r>
              <a:rPr lang="en-US" dirty="0"/>
              <a:t> and advanced models for better generalization.</a:t>
            </a:r>
          </a:p>
        </p:txBody>
      </p:sp>
    </p:spTree>
    <p:extLst>
      <p:ext uri="{BB962C8B-B14F-4D97-AF65-F5344CB8AC3E}">
        <p14:creationId xmlns:p14="http://schemas.microsoft.com/office/powerpoint/2010/main" val="2168568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E9F009B-9D3C-ED6F-3281-24C5A8C03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154"/>
            <a:ext cx="12192001" cy="6852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720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p:txBody>
          <a:bodyPr/>
          <a:lstStyle/>
          <a:p>
            <a:r>
              <a:rPr lang="en-US" dirty="0"/>
              <a:t>Title</a:t>
            </a:r>
            <a:endParaRPr lang="en-IN" dirty="0"/>
          </a:p>
        </p:txBody>
      </p:sp>
      <p:sp>
        <p:nvSpPr>
          <p:cNvPr id="4" name="AutoShape 4" descr="Generated image">
            <a:extLst>
              <a:ext uri="{FF2B5EF4-FFF2-40B4-BE49-F238E27FC236}">
                <a16:creationId xmlns:a16="http://schemas.microsoft.com/office/drawing/2014/main" id="{AF57FDE3-F7A6-B303-2DD1-4AE981D31A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Content Placeholder 9" descr="A diagram of a movie success&#10;&#10;AI-generated content may be incorrect.">
            <a:extLst>
              <a:ext uri="{FF2B5EF4-FFF2-40B4-BE49-F238E27FC236}">
                <a16:creationId xmlns:a16="http://schemas.microsoft.com/office/drawing/2014/main" id="{EF8A1B8D-9A92-3059-F7F8-536A415622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19878"/>
            <a:ext cx="12192000" cy="6858000"/>
          </a:xfrm>
        </p:spPr>
      </p:pic>
    </p:spTree>
    <p:extLst>
      <p:ext uri="{BB962C8B-B14F-4D97-AF65-F5344CB8AC3E}">
        <p14:creationId xmlns:p14="http://schemas.microsoft.com/office/powerpoint/2010/main" val="227245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3719-97BA-1A83-D1A9-5FA1F0EBC6C0}"/>
              </a:ext>
            </a:extLst>
          </p:cNvPr>
          <p:cNvSpPr>
            <a:spLocks noGrp="1"/>
          </p:cNvSpPr>
          <p:nvPr>
            <p:ph type="title"/>
          </p:nvPr>
        </p:nvSpPr>
        <p:spPr>
          <a:xfrm>
            <a:off x="677333" y="325821"/>
            <a:ext cx="4938275" cy="1145169"/>
          </a:xfrm>
        </p:spPr>
        <p:txBody>
          <a:bodyPr>
            <a:noAutofit/>
          </a:bodyPr>
          <a:lstStyle/>
          <a:p>
            <a:r>
              <a:rPr lang="en-IN" sz="4000" b="1" dirty="0">
                <a:solidFill>
                  <a:schemeClr val="tx1"/>
                </a:solidFill>
              </a:rPr>
              <a:t>INTRODUCTION</a:t>
            </a:r>
          </a:p>
        </p:txBody>
      </p:sp>
      <p:sp>
        <p:nvSpPr>
          <p:cNvPr id="19" name="Content Placeholder 18">
            <a:extLst>
              <a:ext uri="{FF2B5EF4-FFF2-40B4-BE49-F238E27FC236}">
                <a16:creationId xmlns:a16="http://schemas.microsoft.com/office/drawing/2014/main" id="{DF7A9D05-F6D4-33EB-ADF8-13CAD9132432}"/>
              </a:ext>
            </a:extLst>
          </p:cNvPr>
          <p:cNvSpPr>
            <a:spLocks noGrp="1"/>
          </p:cNvSpPr>
          <p:nvPr>
            <p:ph idx="1"/>
          </p:nvPr>
        </p:nvSpPr>
        <p:spPr>
          <a:xfrm>
            <a:off x="677334" y="1222513"/>
            <a:ext cx="8596668" cy="4035288"/>
          </a:xfrm>
        </p:spPr>
        <p:txBody>
          <a:bodyPr>
            <a:normAutofit/>
          </a:bodyPr>
          <a:lstStyle/>
          <a:p>
            <a:r>
              <a:rPr lang="en-US" dirty="0">
                <a:solidFill>
                  <a:schemeClr val="tx1"/>
                </a:solidFill>
              </a:rPr>
              <a:t>Focus on Predicting success level of movies -&gt; Flop, Average or Hit on IMDB ratings.</a:t>
            </a:r>
          </a:p>
          <a:p>
            <a:r>
              <a:rPr lang="en-US" dirty="0">
                <a:solidFill>
                  <a:schemeClr val="tx1"/>
                </a:solidFill>
              </a:rPr>
              <a:t>First, we </a:t>
            </a:r>
            <a:r>
              <a:rPr lang="en-US" b="1" dirty="0">
                <a:solidFill>
                  <a:schemeClr val="tx1"/>
                </a:solidFill>
              </a:rPr>
              <a:t>cleaned the raw data</a:t>
            </a:r>
            <a:r>
              <a:rPr lang="en-US" dirty="0">
                <a:solidFill>
                  <a:schemeClr val="tx1"/>
                </a:solidFill>
              </a:rPr>
              <a:t> by fixing missing information and making everything neat and usable.</a:t>
            </a:r>
          </a:p>
          <a:p>
            <a:r>
              <a:rPr lang="en-US" dirty="0">
                <a:solidFill>
                  <a:schemeClr val="tx1"/>
                </a:solidFill>
              </a:rPr>
              <a:t>Then we looked for </a:t>
            </a:r>
            <a:r>
              <a:rPr lang="en-US" b="1" dirty="0">
                <a:solidFill>
                  <a:schemeClr val="tx1"/>
                </a:solidFill>
              </a:rPr>
              <a:t>patterns</a:t>
            </a:r>
            <a:r>
              <a:rPr lang="en-US" dirty="0">
                <a:solidFill>
                  <a:schemeClr val="tx1"/>
                </a:solidFill>
              </a:rPr>
              <a:t> to understand what makes a movie </a:t>
            </a:r>
            <a:r>
              <a:rPr lang="en-US" b="1" dirty="0">
                <a:solidFill>
                  <a:schemeClr val="tx1"/>
                </a:solidFill>
              </a:rPr>
              <a:t>Flop, Average, or Hit</a:t>
            </a:r>
            <a:r>
              <a:rPr lang="en-US" dirty="0">
                <a:solidFill>
                  <a:schemeClr val="tx1"/>
                </a:solidFill>
              </a:rPr>
              <a:t>.</a:t>
            </a:r>
          </a:p>
          <a:p>
            <a:r>
              <a:rPr lang="en-US" dirty="0">
                <a:solidFill>
                  <a:schemeClr val="tx1"/>
                </a:solidFill>
              </a:rPr>
              <a:t>We used two ML models — </a:t>
            </a:r>
            <a:r>
              <a:rPr lang="en-US" b="1" dirty="0">
                <a:solidFill>
                  <a:schemeClr val="tx1"/>
                </a:solidFill>
              </a:rPr>
              <a:t>Decision Tree</a:t>
            </a:r>
            <a:r>
              <a:rPr lang="en-US" dirty="0">
                <a:solidFill>
                  <a:schemeClr val="tx1"/>
                </a:solidFill>
              </a:rPr>
              <a:t> and </a:t>
            </a:r>
            <a:r>
              <a:rPr lang="en-US" b="1" dirty="0">
                <a:solidFill>
                  <a:schemeClr val="tx1"/>
                </a:solidFill>
              </a:rPr>
              <a:t>Random Forest</a:t>
            </a:r>
            <a:r>
              <a:rPr lang="en-US" dirty="0">
                <a:solidFill>
                  <a:schemeClr val="tx1"/>
                </a:solidFill>
              </a:rPr>
              <a:t> — to predict how successful a movie might be.</a:t>
            </a:r>
          </a:p>
          <a:p>
            <a:r>
              <a:rPr lang="en-US" dirty="0">
                <a:solidFill>
                  <a:schemeClr val="tx1"/>
                </a:solidFill>
              </a:rPr>
              <a:t>Finally, the outcome. helps </a:t>
            </a:r>
            <a:r>
              <a:rPr lang="en-US" b="1" dirty="0">
                <a:solidFill>
                  <a:schemeClr val="tx1"/>
                </a:solidFill>
              </a:rPr>
              <a:t>producers and investors</a:t>
            </a:r>
            <a:r>
              <a:rPr lang="en-US" dirty="0">
                <a:solidFill>
                  <a:schemeClr val="tx1"/>
                </a:solidFill>
              </a:rPr>
              <a:t> guess a movie’s performance </a:t>
            </a:r>
            <a:r>
              <a:rPr lang="en-US" b="1" dirty="0">
                <a:solidFill>
                  <a:schemeClr val="tx1"/>
                </a:solidFill>
              </a:rPr>
              <a:t>before it releases</a:t>
            </a:r>
            <a:r>
              <a:rPr lang="en-US" dirty="0">
                <a:solidFill>
                  <a:schemeClr val="tx1"/>
                </a:solidFill>
              </a:rPr>
              <a:t>, so they can make better choices.</a:t>
            </a:r>
          </a:p>
          <a:p>
            <a:pPr marL="0" indent="0">
              <a:buNone/>
            </a:pPr>
            <a:endParaRPr lang="en-IN" dirty="0">
              <a:solidFill>
                <a:schemeClr val="accent1">
                  <a:lumMod val="20000"/>
                  <a:lumOff val="80000"/>
                </a:schemeClr>
              </a:solidFill>
            </a:endParaRPr>
          </a:p>
        </p:txBody>
      </p:sp>
    </p:spTree>
    <p:extLst>
      <p:ext uri="{BB962C8B-B14F-4D97-AF65-F5344CB8AC3E}">
        <p14:creationId xmlns:p14="http://schemas.microsoft.com/office/powerpoint/2010/main" val="112694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B2F8-183A-5EFC-7D5D-ECDFFB06D1CE}"/>
              </a:ext>
            </a:extLst>
          </p:cNvPr>
          <p:cNvSpPr>
            <a:spLocks noGrp="1"/>
          </p:cNvSpPr>
          <p:nvPr>
            <p:ph type="title"/>
          </p:nvPr>
        </p:nvSpPr>
        <p:spPr>
          <a:xfrm>
            <a:off x="677334" y="129209"/>
            <a:ext cx="8596668" cy="686765"/>
          </a:xfrm>
        </p:spPr>
        <p:txBody>
          <a:bodyPr>
            <a:normAutofit fontScale="90000"/>
          </a:bodyPr>
          <a:lstStyle/>
          <a:p>
            <a:pPr algn="ctr"/>
            <a:r>
              <a:rPr lang="en-US" dirty="0">
                <a:effectLst>
                  <a:outerShdw blurRad="38100" dist="38100" dir="2700000" algn="tl">
                    <a:srgbClr val="000000">
                      <a:alpha val="43137"/>
                    </a:srgbClr>
                  </a:outerShdw>
                </a:effectLst>
              </a:rPr>
              <a:t>Objective OF The Study</a:t>
            </a:r>
            <a:br>
              <a:rPr lang="en-IN" dirty="0">
                <a:effectLst>
                  <a:outerShdw blurRad="38100" dist="38100" dir="2700000" algn="tl">
                    <a:srgbClr val="000000">
                      <a:alpha val="43137"/>
                    </a:srgbClr>
                  </a:outerShdw>
                </a:effectLst>
              </a:rPr>
            </a:br>
            <a:endParaRPr lang="en-IN" b="1" dirty="0">
              <a:solidFill>
                <a:schemeClr val="tx1"/>
              </a:solidFill>
            </a:endParaRPr>
          </a:p>
        </p:txBody>
      </p:sp>
      <p:pic>
        <p:nvPicPr>
          <p:cNvPr id="19" name="Content Placeholder 18">
            <a:extLst>
              <a:ext uri="{FF2B5EF4-FFF2-40B4-BE49-F238E27FC236}">
                <a16:creationId xmlns:a16="http://schemas.microsoft.com/office/drawing/2014/main" id="{9A0A095F-8D8D-8A69-2A29-1F4E49F07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939248"/>
            <a:ext cx="9996176" cy="4979504"/>
          </a:xfrm>
        </p:spPr>
      </p:pic>
    </p:spTree>
    <p:extLst>
      <p:ext uri="{BB962C8B-B14F-4D97-AF65-F5344CB8AC3E}">
        <p14:creationId xmlns:p14="http://schemas.microsoft.com/office/powerpoint/2010/main" val="1383160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30" descr="A screen shot of a computer&#10;&#10;AI-generated content may be incorrect.">
            <a:extLst>
              <a:ext uri="{FF2B5EF4-FFF2-40B4-BE49-F238E27FC236}">
                <a16:creationId xmlns:a16="http://schemas.microsoft.com/office/drawing/2014/main" id="{AB0383DA-D353-BC06-3C94-8107A19C9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266" y="187828"/>
            <a:ext cx="9022702" cy="6111551"/>
          </a:xfrm>
        </p:spPr>
      </p:pic>
    </p:spTree>
    <p:extLst>
      <p:ext uri="{BB962C8B-B14F-4D97-AF65-F5344CB8AC3E}">
        <p14:creationId xmlns:p14="http://schemas.microsoft.com/office/powerpoint/2010/main" val="928752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DB3DB-2D6A-4800-21E5-71369CC117F1}"/>
              </a:ext>
            </a:extLst>
          </p:cNvPr>
          <p:cNvSpPr>
            <a:spLocks noGrp="1"/>
          </p:cNvSpPr>
          <p:nvPr>
            <p:ph type="title"/>
          </p:nvPr>
        </p:nvSpPr>
        <p:spPr/>
        <p:txBody>
          <a:bodyPr>
            <a:normAutofit fontScale="90000"/>
          </a:bodyPr>
          <a:lstStyle/>
          <a:p>
            <a:endParaRPr lang="en-IN" dirty="0"/>
          </a:p>
        </p:txBody>
      </p:sp>
      <p:pic>
        <p:nvPicPr>
          <p:cNvPr id="3" name="Content Placeholder 2" descr="A diagram of data collection&#10;&#10;AI-generated content may be incorrect.">
            <a:extLst>
              <a:ext uri="{FF2B5EF4-FFF2-40B4-BE49-F238E27FC236}">
                <a16:creationId xmlns:a16="http://schemas.microsoft.com/office/drawing/2014/main" id="{457187E6-3D13-EF59-B1F5-1ABE723FB3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88" y="9939"/>
            <a:ext cx="12244788" cy="6858000"/>
          </a:xfrm>
        </p:spPr>
      </p:pic>
    </p:spTree>
    <p:extLst>
      <p:ext uri="{BB962C8B-B14F-4D97-AF65-F5344CB8AC3E}">
        <p14:creationId xmlns:p14="http://schemas.microsoft.com/office/powerpoint/2010/main" val="1344420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923FD-EE06-48F2-482E-88F38D200251}"/>
              </a:ext>
            </a:extLst>
          </p:cNvPr>
          <p:cNvSpPr>
            <a:spLocks noGrp="1"/>
          </p:cNvSpPr>
          <p:nvPr>
            <p:ph type="title"/>
          </p:nvPr>
        </p:nvSpPr>
        <p:spPr>
          <a:xfrm>
            <a:off x="3956180" y="603667"/>
            <a:ext cx="7987004" cy="658604"/>
          </a:xfrm>
        </p:spPr>
        <p:txBody>
          <a:bodyPr>
            <a:noAutofit/>
          </a:bodyPr>
          <a:lstStyle/>
          <a:p>
            <a:pPr algn="ctr"/>
            <a:r>
              <a:rPr lang="en-US" sz="2800" b="1" dirty="0">
                <a:solidFill>
                  <a:schemeClr val="tx1"/>
                </a:solidFill>
              </a:rPr>
              <a:t>📊 EXPLORATORY DATA ANALYSIS (EDA)</a:t>
            </a:r>
            <a:br>
              <a:rPr lang="en-US" sz="3200" b="1" dirty="0">
                <a:solidFill>
                  <a:schemeClr val="tx1"/>
                </a:solidFill>
              </a:rPr>
            </a:br>
            <a:endParaRPr lang="en-IN" sz="3200" b="1" dirty="0">
              <a:solidFill>
                <a:schemeClr val="tx1"/>
              </a:solidFill>
            </a:endParaRPr>
          </a:p>
        </p:txBody>
      </p:sp>
      <p:sp>
        <p:nvSpPr>
          <p:cNvPr id="5" name="Content Placeholder 4">
            <a:extLst>
              <a:ext uri="{FF2B5EF4-FFF2-40B4-BE49-F238E27FC236}">
                <a16:creationId xmlns:a16="http://schemas.microsoft.com/office/drawing/2014/main" id="{8C74B58E-E923-F7F3-8627-D12DF58EC0C5}"/>
              </a:ext>
            </a:extLst>
          </p:cNvPr>
          <p:cNvSpPr>
            <a:spLocks noGrp="1"/>
          </p:cNvSpPr>
          <p:nvPr>
            <p:ph idx="1"/>
          </p:nvPr>
        </p:nvSpPr>
        <p:spPr>
          <a:xfrm>
            <a:off x="4572000" y="1341783"/>
            <a:ext cx="7442718" cy="3647660"/>
          </a:xfrm>
        </p:spPr>
        <p:txBody>
          <a:bodyPr/>
          <a:lstStyle/>
          <a:p>
            <a:pPr marL="0" indent="0">
              <a:buNone/>
            </a:pPr>
            <a:endParaRPr lang="en-US" b="1" dirty="0"/>
          </a:p>
          <a:p>
            <a:r>
              <a:rPr lang="en-US" b="1" dirty="0"/>
              <a:t>Analyzed individual features</a:t>
            </a:r>
            <a:r>
              <a:rPr lang="en-US" dirty="0"/>
              <a:t> (IMDb score, budget, gross) to study distributions and detect outliers.</a:t>
            </a:r>
          </a:p>
          <a:p>
            <a:r>
              <a:rPr lang="en-US" b="1" dirty="0"/>
              <a:t>Identified common patterns</a:t>
            </a:r>
            <a:r>
              <a:rPr lang="en-US" dirty="0"/>
              <a:t> — popular genres, languages, and production countries.</a:t>
            </a:r>
          </a:p>
          <a:p>
            <a:r>
              <a:rPr lang="en-US" b="1" dirty="0"/>
              <a:t>Explored relationships</a:t>
            </a:r>
            <a:r>
              <a:rPr lang="en-US" dirty="0"/>
              <a:t> between movie features and success categories (Flop, Average, Hit).</a:t>
            </a:r>
          </a:p>
          <a:p>
            <a:r>
              <a:rPr lang="en-US" b="1" dirty="0"/>
              <a:t>Gained insights</a:t>
            </a:r>
            <a:r>
              <a:rPr lang="en-US" dirty="0"/>
              <a:t> into key factors influencing movie success for better model preparation.</a:t>
            </a:r>
          </a:p>
          <a:p>
            <a:endParaRPr lang="en-IN" dirty="0"/>
          </a:p>
        </p:txBody>
      </p:sp>
    </p:spTree>
    <p:extLst>
      <p:ext uri="{BB962C8B-B14F-4D97-AF65-F5344CB8AC3E}">
        <p14:creationId xmlns:p14="http://schemas.microsoft.com/office/powerpoint/2010/main" val="1594365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EE85-8BFB-30A9-96FC-6442370016EC}"/>
              </a:ext>
            </a:extLst>
          </p:cNvPr>
          <p:cNvSpPr>
            <a:spLocks noGrp="1"/>
          </p:cNvSpPr>
          <p:nvPr>
            <p:ph type="title"/>
          </p:nvPr>
        </p:nvSpPr>
        <p:spPr>
          <a:xfrm>
            <a:off x="4637314" y="612997"/>
            <a:ext cx="7399176" cy="612775"/>
          </a:xfrm>
        </p:spPr>
        <p:txBody>
          <a:bodyPr>
            <a:normAutofit fontScale="90000"/>
          </a:bodyPr>
          <a:lstStyle/>
          <a:p>
            <a:r>
              <a:rPr lang="en-US" sz="3100" dirty="0">
                <a:solidFill>
                  <a:prstClr val="black"/>
                </a:solidFill>
                <a:latin typeface="Rockwell" panose="02060603020205020403" pitchFamily="18" charset="0"/>
              </a:rPr>
              <a:t>DISTRIBUTION OF CONTINUOUS VARIABLE</a:t>
            </a:r>
            <a:br>
              <a:rPr lang="en-IN" dirty="0">
                <a:solidFill>
                  <a:prstClr val="black"/>
                </a:solidFill>
                <a:latin typeface="Rockwell" panose="02060603020205020403" pitchFamily="18" charset="0"/>
              </a:rPr>
            </a:br>
            <a:endParaRPr lang="en-IN" dirty="0"/>
          </a:p>
        </p:txBody>
      </p:sp>
      <p:sp>
        <p:nvSpPr>
          <p:cNvPr id="3" name="Content Placeholder 2">
            <a:extLst>
              <a:ext uri="{FF2B5EF4-FFF2-40B4-BE49-F238E27FC236}">
                <a16:creationId xmlns:a16="http://schemas.microsoft.com/office/drawing/2014/main" id="{A272D836-0E94-9EEF-3370-A24017C3FDF9}"/>
              </a:ext>
            </a:extLst>
          </p:cNvPr>
          <p:cNvSpPr>
            <a:spLocks noGrp="1"/>
          </p:cNvSpPr>
          <p:nvPr>
            <p:ph idx="1"/>
          </p:nvPr>
        </p:nvSpPr>
        <p:spPr>
          <a:xfrm>
            <a:off x="4982547" y="1520890"/>
            <a:ext cx="7128588" cy="4537011"/>
          </a:xfrm>
        </p:spPr>
        <p:txBody>
          <a:bodyPr/>
          <a:lstStyle/>
          <a:p>
            <a:r>
              <a:rPr lang="en-US" dirty="0"/>
              <a:t>For </a:t>
            </a:r>
            <a:r>
              <a:rPr lang="en-US" b="1" dirty="0"/>
              <a:t>continuous data</a:t>
            </a:r>
            <a:r>
              <a:rPr lang="en-US" dirty="0"/>
              <a:t>: I am going to use </a:t>
            </a:r>
            <a:r>
              <a:rPr lang="en-US" b="1" dirty="0" err="1"/>
              <a:t>colum</a:t>
            </a:r>
            <a:r>
              <a:rPr lang="en-US" b="1" dirty="0"/>
              <a:t> plots</a:t>
            </a:r>
            <a:r>
              <a:rPr lang="en-US" dirty="0"/>
              <a:t> to showcase the average value of each numeric feature </a:t>
            </a:r>
          </a:p>
          <a:p>
            <a:r>
              <a:rPr lang="en-US" dirty="0"/>
              <a:t>(such as </a:t>
            </a:r>
            <a:r>
              <a:rPr lang="en-US" i="1" dirty="0"/>
              <a:t>Budget, Gross, Duration,</a:t>
            </a:r>
            <a:r>
              <a:rPr lang="en-US" dirty="0"/>
              <a:t> and </a:t>
            </a:r>
            <a:r>
              <a:rPr lang="en-US" i="1" dirty="0"/>
              <a:t>IMDb Score</a:t>
            </a:r>
            <a:r>
              <a:rPr lang="en-US" dirty="0"/>
              <a:t>) for the different target classes, and </a:t>
            </a:r>
            <a:r>
              <a:rPr lang="en-US" b="1" dirty="0"/>
              <a:t>box plots</a:t>
            </a:r>
            <a:r>
              <a:rPr lang="en-US" dirty="0"/>
              <a:t> to understand the distribution of each feature across the target classes.</a:t>
            </a:r>
          </a:p>
          <a:p>
            <a:r>
              <a:rPr lang="en-US" dirty="0"/>
              <a:t> This helps identify how continuous variables differ between </a:t>
            </a:r>
            <a:r>
              <a:rPr lang="en-US" b="1" dirty="0"/>
              <a:t>successful (Hit)</a:t>
            </a:r>
            <a:r>
              <a:rPr lang="en-US" dirty="0"/>
              <a:t> and </a:t>
            </a:r>
            <a:r>
              <a:rPr lang="en-US" b="1" dirty="0"/>
              <a:t>unsuccessful (Flop)</a:t>
            </a:r>
            <a:r>
              <a:rPr lang="en-US" dirty="0"/>
              <a:t> movies.</a:t>
            </a:r>
          </a:p>
          <a:p>
            <a:endParaRPr lang="en-IN" dirty="0"/>
          </a:p>
        </p:txBody>
      </p:sp>
      <p:pic>
        <p:nvPicPr>
          <p:cNvPr id="5" name="Picture 4" descr="A graph of a number of columns&#10;&#10;AI-generated content may be incorrect.">
            <a:extLst>
              <a:ext uri="{FF2B5EF4-FFF2-40B4-BE49-F238E27FC236}">
                <a16:creationId xmlns:a16="http://schemas.microsoft.com/office/drawing/2014/main" id="{B37EDF80-9B2F-FEEC-80E9-7797CA4D1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27" y="1315616"/>
            <a:ext cx="4282751" cy="5253135"/>
          </a:xfrm>
          <a:prstGeom prst="rect">
            <a:avLst/>
          </a:prstGeom>
        </p:spPr>
      </p:pic>
    </p:spTree>
    <p:extLst>
      <p:ext uri="{BB962C8B-B14F-4D97-AF65-F5344CB8AC3E}">
        <p14:creationId xmlns:p14="http://schemas.microsoft.com/office/powerpoint/2010/main" val="28030641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8451</TotalTime>
  <Words>1087</Words>
  <Application>Microsoft Office PowerPoint</Application>
  <PresentationFormat>Widescreen</PresentationFormat>
  <Paragraphs>121</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Figtree</vt:lpstr>
      <vt:lpstr>Rockwell</vt:lpstr>
      <vt:lpstr>Trebuchet MS</vt:lpstr>
      <vt:lpstr>Wingdings</vt:lpstr>
      <vt:lpstr>Wingdings 3</vt:lpstr>
      <vt:lpstr>Facet</vt:lpstr>
      <vt:lpstr>PowerPoint Presentation</vt:lpstr>
      <vt:lpstr>   </vt:lpstr>
      <vt:lpstr>Title</vt:lpstr>
      <vt:lpstr>INTRODUCTION</vt:lpstr>
      <vt:lpstr>Objective OF The Study </vt:lpstr>
      <vt:lpstr>PowerPoint Presentation</vt:lpstr>
      <vt:lpstr>PowerPoint Presentation</vt:lpstr>
      <vt:lpstr>📊 EXPLORATORY DATA ANALYSIS (EDA) </vt:lpstr>
      <vt:lpstr>DISTRIBUTION OF CONTINUOUS VARIABLE </vt:lpstr>
      <vt:lpstr>  DISTRIBUTION OF Categorical Features</vt:lpstr>
      <vt:lpstr>PowerPoint Presentation</vt:lpstr>
      <vt:lpstr>PowerPoint Presentation</vt:lpstr>
      <vt:lpstr>PowerPoint Presentation</vt:lpstr>
      <vt:lpstr>PREPROCESSSING</vt:lpstr>
      <vt:lpstr> TRAIN TEST SPLIT  We split the data into 80% training and 20% testing to make sure the model learns patterns correctly and is tested fairly on unseen data to avoid overfitting.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Reshma Pandit</cp:lastModifiedBy>
  <cp:revision>2310</cp:revision>
  <dcterms:created xsi:type="dcterms:W3CDTF">2020-12-23T13:36:00Z</dcterms:created>
  <dcterms:modified xsi:type="dcterms:W3CDTF">2025-11-14T05:24:04Z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